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9" r:id="rId4"/>
    <p:sldId id="274" r:id="rId5"/>
    <p:sldId id="270" r:id="rId6"/>
    <p:sldId id="258" r:id="rId7"/>
    <p:sldId id="275" r:id="rId8"/>
    <p:sldId id="271" r:id="rId9"/>
    <p:sldId id="265" r:id="rId10"/>
    <p:sldId id="272" r:id="rId11"/>
    <p:sldId id="273" r:id="rId12"/>
    <p:sldId id="276" r:id="rId13"/>
    <p:sldId id="277" r:id="rId14"/>
    <p:sldId id="278" r:id="rId15"/>
    <p:sldId id="279" r:id="rId16"/>
    <p:sldId id="290" r:id="rId17"/>
    <p:sldId id="280" r:id="rId18"/>
    <p:sldId id="281" r:id="rId19"/>
    <p:sldId id="282" r:id="rId20"/>
    <p:sldId id="283" r:id="rId21"/>
    <p:sldId id="285" r:id="rId22"/>
    <p:sldId id="287" r:id="rId23"/>
    <p:sldId id="288" r:id="rId24"/>
    <p:sldId id="291" r:id="rId25"/>
    <p:sldId id="289" r:id="rId26"/>
    <p:sldId id="292" r:id="rId27"/>
    <p:sldId id="293" r:id="rId28"/>
    <p:sldId id="286"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7984" autoAdjust="0"/>
  </p:normalViewPr>
  <p:slideViewPr>
    <p:cSldViewPr>
      <p:cViewPr varScale="1">
        <p:scale>
          <a:sx n="56" d="100"/>
          <a:sy n="56" d="100"/>
        </p:scale>
        <p:origin x="-177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RoehmJ\Desktop\pbca%20phosphat%20updated.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200"/>
              <a:t>Phosphate Over Time</a:t>
            </a:r>
            <a:endParaRPr lang="en-US"/>
          </a:p>
        </c:rich>
      </c:tx>
      <c:layout/>
    </c:title>
    <c:plotArea>
      <c:layout/>
      <c:barChart>
        <c:barDir val="col"/>
        <c:grouping val="clustered"/>
        <c:ser>
          <c:idx val="0"/>
          <c:order val="0"/>
          <c:tx>
            <c:strRef>
              <c:f>Sheet2!$B$3</c:f>
              <c:strCache>
                <c:ptCount val="1"/>
                <c:pt idx="0">
                  <c:v>10/21/2013</c:v>
                </c:pt>
              </c:strCache>
            </c:strRef>
          </c:tx>
          <c:cat>
            <c:numRef>
              <c:f>Sheet2!$C$1:$L$1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Sheet2!$C$3:$L$3</c:f>
              <c:numCache>
                <c:formatCode>General</c:formatCode>
                <c:ptCount val="10"/>
                <c:pt idx="0">
                  <c:v>470</c:v>
                </c:pt>
                <c:pt idx="1">
                  <c:v>300</c:v>
                </c:pt>
                <c:pt idx="2">
                  <c:v>220</c:v>
                </c:pt>
                <c:pt idx="3">
                  <c:v>410</c:v>
                </c:pt>
                <c:pt idx="4">
                  <c:v>580</c:v>
                </c:pt>
                <c:pt idx="5">
                  <c:v>720</c:v>
                </c:pt>
                <c:pt idx="6">
                  <c:v>1570</c:v>
                </c:pt>
                <c:pt idx="7">
                  <c:v>1680</c:v>
                </c:pt>
                <c:pt idx="8">
                  <c:v>1530</c:v>
                </c:pt>
                <c:pt idx="9">
                  <c:v>1460</c:v>
                </c:pt>
              </c:numCache>
            </c:numRef>
          </c:val>
        </c:ser>
        <c:ser>
          <c:idx val="1"/>
          <c:order val="1"/>
          <c:tx>
            <c:strRef>
              <c:f>Sheet2!$B$4</c:f>
              <c:strCache>
                <c:ptCount val="1"/>
                <c:pt idx="0">
                  <c:v>10/13/2014</c:v>
                </c:pt>
              </c:strCache>
            </c:strRef>
          </c:tx>
          <c:cat>
            <c:numRef>
              <c:f>Sheet2!$C$1:$L$1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Sheet2!$C$4:$L$4</c:f>
              <c:numCache>
                <c:formatCode>General</c:formatCode>
                <c:ptCount val="10"/>
                <c:pt idx="0">
                  <c:v>900</c:v>
                </c:pt>
                <c:pt idx="1">
                  <c:v>750</c:v>
                </c:pt>
                <c:pt idx="2">
                  <c:v>640</c:v>
                </c:pt>
                <c:pt idx="3">
                  <c:v>490</c:v>
                </c:pt>
                <c:pt idx="4">
                  <c:v>650</c:v>
                </c:pt>
                <c:pt idx="5">
                  <c:v>1050</c:v>
                </c:pt>
                <c:pt idx="6">
                  <c:v>190</c:v>
                </c:pt>
                <c:pt idx="7">
                  <c:v>260</c:v>
                </c:pt>
                <c:pt idx="8">
                  <c:v>1110</c:v>
                </c:pt>
                <c:pt idx="9">
                  <c:v>1020</c:v>
                </c:pt>
              </c:numCache>
            </c:numRef>
          </c:val>
        </c:ser>
        <c:ser>
          <c:idx val="2"/>
          <c:order val="2"/>
          <c:tx>
            <c:strRef>
              <c:f>Sheet2!$B$5</c:f>
              <c:strCache>
                <c:ptCount val="1"/>
                <c:pt idx="0">
                  <c:v>10/22/2015</c:v>
                </c:pt>
              </c:strCache>
            </c:strRef>
          </c:tx>
          <c:cat>
            <c:numRef>
              <c:f>Sheet2!$C$1:$L$1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Sheet2!$C$5:$L$5</c:f>
              <c:numCache>
                <c:formatCode>General</c:formatCode>
                <c:ptCount val="10"/>
                <c:pt idx="0">
                  <c:v>530</c:v>
                </c:pt>
                <c:pt idx="1">
                  <c:v>540</c:v>
                </c:pt>
                <c:pt idx="2">
                  <c:v>600</c:v>
                </c:pt>
                <c:pt idx="3">
                  <c:v>690</c:v>
                </c:pt>
                <c:pt idx="4">
                  <c:v>870</c:v>
                </c:pt>
                <c:pt idx="5">
                  <c:v>690</c:v>
                </c:pt>
                <c:pt idx="6">
                  <c:v>390</c:v>
                </c:pt>
                <c:pt idx="7">
                  <c:v>520</c:v>
                </c:pt>
                <c:pt idx="8">
                  <c:v>50</c:v>
                </c:pt>
                <c:pt idx="9">
                  <c:v>190</c:v>
                </c:pt>
              </c:numCache>
            </c:numRef>
          </c:val>
        </c:ser>
        <c:dLbls/>
        <c:axId val="50596096"/>
        <c:axId val="50602368"/>
      </c:barChart>
      <c:catAx>
        <c:axId val="50596096"/>
        <c:scaling>
          <c:orientation val="minMax"/>
        </c:scaling>
        <c:axPos val="b"/>
        <c:title>
          <c:tx>
            <c:rich>
              <a:bodyPr/>
              <a:lstStyle/>
              <a:p>
                <a:pPr>
                  <a:defRPr/>
                </a:pPr>
                <a:r>
                  <a:rPr lang="en-US"/>
                  <a:t>Site Number</a:t>
                </a:r>
              </a:p>
            </c:rich>
          </c:tx>
          <c:layout/>
        </c:title>
        <c:numFmt formatCode="General" sourceLinked="1"/>
        <c:tickLblPos val="nextTo"/>
        <c:crossAx val="50602368"/>
        <c:crosses val="autoZero"/>
        <c:auto val="1"/>
        <c:lblAlgn val="ctr"/>
        <c:lblOffset val="100"/>
      </c:catAx>
      <c:valAx>
        <c:axId val="50602368"/>
        <c:scaling>
          <c:orientation val="minMax"/>
          <c:max val="2100"/>
          <c:min val="0"/>
        </c:scaling>
        <c:axPos val="l"/>
        <c:majorGridlines/>
        <c:title>
          <c:tx>
            <c:rich>
              <a:bodyPr rot="-5400000" vert="horz"/>
              <a:lstStyle/>
              <a:p>
                <a:pPr>
                  <a:defRPr/>
                </a:pPr>
                <a:r>
                  <a:rPr lang="en-US"/>
                  <a:t>Phosphate (ppb)</a:t>
                </a:r>
              </a:p>
            </c:rich>
          </c:tx>
          <c:layout/>
        </c:title>
        <c:numFmt formatCode="General" sourceLinked="1"/>
        <c:tickLblPos val="nextTo"/>
        <c:crossAx val="50596096"/>
        <c:crosses val="autoZero"/>
        <c:crossBetween val="between"/>
      </c:valAx>
    </c:plotArea>
    <c:legend>
      <c:legendPos val="r"/>
      <c:layout>
        <c:manualLayout>
          <c:xMode val="edge"/>
          <c:yMode val="edge"/>
          <c:x val="0.80347212265805812"/>
          <c:y val="0.4062131816856227"/>
          <c:w val="0.18129024496937887"/>
          <c:h val="0.25115157480314959"/>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100" dirty="0"/>
              <a:t>TP Over Time</a:t>
            </a:r>
          </a:p>
        </c:rich>
      </c:tx>
    </c:title>
    <c:plotArea>
      <c:layout/>
      <c:barChart>
        <c:barDir val="col"/>
        <c:grouping val="clustered"/>
        <c:ser>
          <c:idx val="2"/>
          <c:order val="0"/>
          <c:tx>
            <c:strRef>
              <c:f>Sheet1!$E$3</c:f>
              <c:strCache>
                <c:ptCount val="1"/>
                <c:pt idx="0">
                  <c:v>Nov-14</c:v>
                </c:pt>
              </c:strCache>
            </c:strRef>
          </c:tx>
          <c:cat>
            <c:strRef>
              <c:f>Sheet1!$A$4:$A$8</c:f>
              <c:strCache>
                <c:ptCount val="5"/>
                <c:pt idx="0">
                  <c:v>Site 4</c:v>
                </c:pt>
                <c:pt idx="1">
                  <c:v>Site 5</c:v>
                </c:pt>
                <c:pt idx="2">
                  <c:v>Site 6</c:v>
                </c:pt>
                <c:pt idx="3">
                  <c:v>Site 7</c:v>
                </c:pt>
                <c:pt idx="4">
                  <c:v>Site 8</c:v>
                </c:pt>
              </c:strCache>
            </c:strRef>
          </c:cat>
          <c:val>
            <c:numRef>
              <c:f>Sheet1!$E$4:$E$8</c:f>
              <c:numCache>
                <c:formatCode>General</c:formatCode>
                <c:ptCount val="5"/>
                <c:pt idx="0">
                  <c:v>450</c:v>
                </c:pt>
                <c:pt idx="1">
                  <c:v>740</c:v>
                </c:pt>
                <c:pt idx="2">
                  <c:v>910</c:v>
                </c:pt>
                <c:pt idx="3">
                  <c:v>510</c:v>
                </c:pt>
                <c:pt idx="4">
                  <c:v>440</c:v>
                </c:pt>
              </c:numCache>
            </c:numRef>
          </c:val>
        </c:ser>
        <c:ser>
          <c:idx val="3"/>
          <c:order val="1"/>
          <c:tx>
            <c:strRef>
              <c:f>Sheet1!$F$3</c:f>
              <c:strCache>
                <c:ptCount val="1"/>
                <c:pt idx="0">
                  <c:v>Jul-16</c:v>
                </c:pt>
              </c:strCache>
            </c:strRef>
          </c:tx>
          <c:cat>
            <c:strRef>
              <c:f>Sheet1!$A$4:$A$8</c:f>
              <c:strCache>
                <c:ptCount val="5"/>
                <c:pt idx="0">
                  <c:v>Site 4</c:v>
                </c:pt>
                <c:pt idx="1">
                  <c:v>Site 5</c:v>
                </c:pt>
                <c:pt idx="2">
                  <c:v>Site 6</c:v>
                </c:pt>
                <c:pt idx="3">
                  <c:v>Site 7</c:v>
                </c:pt>
                <c:pt idx="4">
                  <c:v>Site 8</c:v>
                </c:pt>
              </c:strCache>
            </c:strRef>
          </c:cat>
          <c:val>
            <c:numRef>
              <c:f>Sheet1!$F$4:$F$8</c:f>
              <c:numCache>
                <c:formatCode>General</c:formatCode>
                <c:ptCount val="5"/>
                <c:pt idx="0">
                  <c:v>780</c:v>
                </c:pt>
                <c:pt idx="1">
                  <c:v>790</c:v>
                </c:pt>
                <c:pt idx="2">
                  <c:v>1170</c:v>
                </c:pt>
                <c:pt idx="3">
                  <c:v>680</c:v>
                </c:pt>
                <c:pt idx="4">
                  <c:v>300</c:v>
                </c:pt>
              </c:numCache>
            </c:numRef>
          </c:val>
        </c:ser>
        <c:dLbls/>
        <c:axId val="46967424"/>
        <c:axId val="46973696"/>
      </c:barChart>
      <c:catAx>
        <c:axId val="46967424"/>
        <c:scaling>
          <c:orientation val="minMax"/>
        </c:scaling>
        <c:axPos val="b"/>
        <c:title>
          <c:tx>
            <c:rich>
              <a:bodyPr/>
              <a:lstStyle/>
              <a:p>
                <a:pPr>
                  <a:defRPr/>
                </a:pPr>
                <a:r>
                  <a:rPr lang="en-US" dirty="0"/>
                  <a:t>Site Number</a:t>
                </a:r>
              </a:p>
            </c:rich>
          </c:tx>
        </c:title>
        <c:numFmt formatCode="General" sourceLinked="0"/>
        <c:tickLblPos val="nextTo"/>
        <c:crossAx val="46973696"/>
        <c:crosses val="autoZero"/>
        <c:auto val="1"/>
        <c:lblAlgn val="ctr"/>
        <c:lblOffset val="100"/>
      </c:catAx>
      <c:valAx>
        <c:axId val="46973696"/>
        <c:scaling>
          <c:orientation val="minMax"/>
        </c:scaling>
        <c:axPos val="l"/>
        <c:majorGridlines/>
        <c:title>
          <c:tx>
            <c:rich>
              <a:bodyPr rot="-5400000" vert="horz"/>
              <a:lstStyle/>
              <a:p>
                <a:pPr>
                  <a:defRPr/>
                </a:pPr>
                <a:r>
                  <a:rPr lang="en-US" dirty="0"/>
                  <a:t>Total</a:t>
                </a:r>
                <a:r>
                  <a:rPr lang="en-US" baseline="0" dirty="0"/>
                  <a:t> Phosphorus (ppb)</a:t>
                </a:r>
                <a:endParaRPr lang="en-US" dirty="0"/>
              </a:p>
            </c:rich>
          </c:tx>
          <c:layout>
            <c:manualLayout>
              <c:xMode val="edge"/>
              <c:yMode val="edge"/>
              <c:x val="2.5000000000000005E-2"/>
              <c:y val="0.19242089530475356"/>
            </c:manualLayout>
          </c:layout>
        </c:title>
        <c:numFmt formatCode="General" sourceLinked="1"/>
        <c:tickLblPos val="nextTo"/>
        <c:crossAx val="46967424"/>
        <c:crosses val="autoZero"/>
        <c:crossBetween val="between"/>
      </c:valAx>
    </c:plotArea>
    <c:legend>
      <c:legendPos val="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100" dirty="0"/>
              <a:t>TP Over Time</a:t>
            </a:r>
          </a:p>
        </c:rich>
      </c:tx>
    </c:title>
    <c:plotArea>
      <c:layout>
        <c:manualLayout>
          <c:layoutTarget val="inner"/>
          <c:xMode val="edge"/>
          <c:yMode val="edge"/>
          <c:x val="0.12948584551931014"/>
          <c:y val="0.13518313051777622"/>
          <c:w val="0.76335223722034762"/>
          <c:h val="0.79851208939791596"/>
        </c:manualLayout>
      </c:layout>
      <c:barChart>
        <c:barDir val="col"/>
        <c:grouping val="clustered"/>
        <c:ser>
          <c:idx val="0"/>
          <c:order val="0"/>
          <c:tx>
            <c:strRef>
              <c:f>Sheet1!$B$3</c:f>
              <c:strCache>
                <c:ptCount val="1"/>
                <c:pt idx="0">
                  <c:v>Sep-13</c:v>
                </c:pt>
              </c:strCache>
            </c:strRef>
          </c:tx>
          <c:cat>
            <c:strRef>
              <c:f>Sheet1!$A$4:$A$8</c:f>
              <c:strCache>
                <c:ptCount val="5"/>
                <c:pt idx="0">
                  <c:v>Site 4</c:v>
                </c:pt>
                <c:pt idx="1">
                  <c:v>Site 5</c:v>
                </c:pt>
                <c:pt idx="2">
                  <c:v>Site 6</c:v>
                </c:pt>
                <c:pt idx="3">
                  <c:v>Site 7</c:v>
                </c:pt>
                <c:pt idx="4">
                  <c:v>Site 8</c:v>
                </c:pt>
              </c:strCache>
            </c:strRef>
          </c:cat>
          <c:val>
            <c:numRef>
              <c:f>Sheet1!$B$4:$B$8</c:f>
              <c:numCache>
                <c:formatCode>General</c:formatCode>
                <c:ptCount val="5"/>
                <c:pt idx="0">
                  <c:v>1730</c:v>
                </c:pt>
                <c:pt idx="1">
                  <c:v>1590</c:v>
                </c:pt>
                <c:pt idx="2">
                  <c:v>2950</c:v>
                </c:pt>
                <c:pt idx="3">
                  <c:v>1450</c:v>
                </c:pt>
                <c:pt idx="4">
                  <c:v>1430</c:v>
                </c:pt>
              </c:numCache>
            </c:numRef>
          </c:val>
        </c:ser>
        <c:ser>
          <c:idx val="1"/>
          <c:order val="1"/>
          <c:tx>
            <c:strRef>
              <c:f>Sheet1!$C$3</c:f>
              <c:strCache>
                <c:ptCount val="1"/>
                <c:pt idx="0">
                  <c:v>Oct-13</c:v>
                </c:pt>
              </c:strCache>
            </c:strRef>
          </c:tx>
          <c:cat>
            <c:strRef>
              <c:f>Sheet1!$A$4:$A$8</c:f>
              <c:strCache>
                <c:ptCount val="5"/>
                <c:pt idx="0">
                  <c:v>Site 4</c:v>
                </c:pt>
                <c:pt idx="1">
                  <c:v>Site 5</c:v>
                </c:pt>
                <c:pt idx="2">
                  <c:v>Site 6</c:v>
                </c:pt>
                <c:pt idx="3">
                  <c:v>Site 7</c:v>
                </c:pt>
                <c:pt idx="4">
                  <c:v>Site 8</c:v>
                </c:pt>
              </c:strCache>
            </c:strRef>
          </c:cat>
          <c:val>
            <c:numRef>
              <c:f>Sheet1!$C$4:$C$8</c:f>
              <c:numCache>
                <c:formatCode>General</c:formatCode>
                <c:ptCount val="5"/>
                <c:pt idx="0">
                  <c:v>230</c:v>
                </c:pt>
                <c:pt idx="1">
                  <c:v>340</c:v>
                </c:pt>
                <c:pt idx="2">
                  <c:v>320</c:v>
                </c:pt>
                <c:pt idx="3">
                  <c:v>390</c:v>
                </c:pt>
                <c:pt idx="4">
                  <c:v>240</c:v>
                </c:pt>
              </c:numCache>
            </c:numRef>
          </c:val>
        </c:ser>
        <c:ser>
          <c:idx val="2"/>
          <c:order val="2"/>
          <c:tx>
            <c:strRef>
              <c:f>Sheet1!$D$3</c:f>
              <c:strCache>
                <c:ptCount val="1"/>
                <c:pt idx="0">
                  <c:v>Apr-14</c:v>
                </c:pt>
              </c:strCache>
            </c:strRef>
          </c:tx>
          <c:cat>
            <c:strRef>
              <c:f>Sheet1!$A$4:$A$8</c:f>
              <c:strCache>
                <c:ptCount val="5"/>
                <c:pt idx="0">
                  <c:v>Site 4</c:v>
                </c:pt>
                <c:pt idx="1">
                  <c:v>Site 5</c:v>
                </c:pt>
                <c:pt idx="2">
                  <c:v>Site 6</c:v>
                </c:pt>
                <c:pt idx="3">
                  <c:v>Site 7</c:v>
                </c:pt>
                <c:pt idx="4">
                  <c:v>Site 8</c:v>
                </c:pt>
              </c:strCache>
            </c:strRef>
          </c:cat>
          <c:val>
            <c:numRef>
              <c:f>Sheet1!$D$4:$D$8</c:f>
              <c:numCache>
                <c:formatCode>General</c:formatCode>
                <c:ptCount val="5"/>
                <c:pt idx="0">
                  <c:v>310</c:v>
                </c:pt>
                <c:pt idx="1">
                  <c:v>680</c:v>
                </c:pt>
                <c:pt idx="2">
                  <c:v>1120</c:v>
                </c:pt>
                <c:pt idx="3">
                  <c:v>380</c:v>
                </c:pt>
                <c:pt idx="4">
                  <c:v>230</c:v>
                </c:pt>
              </c:numCache>
            </c:numRef>
          </c:val>
        </c:ser>
        <c:ser>
          <c:idx val="3"/>
          <c:order val="3"/>
          <c:tx>
            <c:strRef>
              <c:f>Sheet1!$F$3</c:f>
              <c:strCache>
                <c:ptCount val="1"/>
                <c:pt idx="0">
                  <c:v>Jul-16</c:v>
                </c:pt>
              </c:strCache>
            </c:strRef>
          </c:tx>
          <c:cat>
            <c:strRef>
              <c:f>Sheet1!$A$4:$A$8</c:f>
              <c:strCache>
                <c:ptCount val="5"/>
                <c:pt idx="0">
                  <c:v>Site 4</c:v>
                </c:pt>
                <c:pt idx="1">
                  <c:v>Site 5</c:v>
                </c:pt>
                <c:pt idx="2">
                  <c:v>Site 6</c:v>
                </c:pt>
                <c:pt idx="3">
                  <c:v>Site 7</c:v>
                </c:pt>
                <c:pt idx="4">
                  <c:v>Site 8</c:v>
                </c:pt>
              </c:strCache>
            </c:strRef>
          </c:cat>
          <c:val>
            <c:numRef>
              <c:f>Sheet1!$F$4:$F$8</c:f>
              <c:numCache>
                <c:formatCode>General</c:formatCode>
                <c:ptCount val="5"/>
                <c:pt idx="0">
                  <c:v>780</c:v>
                </c:pt>
                <c:pt idx="1">
                  <c:v>790</c:v>
                </c:pt>
                <c:pt idx="2">
                  <c:v>1170</c:v>
                </c:pt>
                <c:pt idx="3">
                  <c:v>680</c:v>
                </c:pt>
                <c:pt idx="4">
                  <c:v>300</c:v>
                </c:pt>
              </c:numCache>
            </c:numRef>
          </c:val>
        </c:ser>
        <c:dLbls/>
        <c:axId val="50968832"/>
        <c:axId val="50979200"/>
      </c:barChart>
      <c:catAx>
        <c:axId val="50968832"/>
        <c:scaling>
          <c:orientation val="minMax"/>
        </c:scaling>
        <c:axPos val="b"/>
        <c:title>
          <c:tx>
            <c:rich>
              <a:bodyPr/>
              <a:lstStyle/>
              <a:p>
                <a:pPr>
                  <a:defRPr/>
                </a:pPr>
                <a:r>
                  <a:rPr lang="en-US" dirty="0"/>
                  <a:t>Site Number</a:t>
                </a:r>
              </a:p>
            </c:rich>
          </c:tx>
        </c:title>
        <c:numFmt formatCode="General" sourceLinked="0"/>
        <c:tickLblPos val="nextTo"/>
        <c:crossAx val="50979200"/>
        <c:crosses val="autoZero"/>
        <c:auto val="1"/>
        <c:lblAlgn val="ctr"/>
        <c:lblOffset val="100"/>
      </c:catAx>
      <c:valAx>
        <c:axId val="50979200"/>
        <c:scaling>
          <c:orientation val="minMax"/>
        </c:scaling>
        <c:axPos val="l"/>
        <c:majorGridlines/>
        <c:title>
          <c:tx>
            <c:rich>
              <a:bodyPr rot="-5400000" vert="horz"/>
              <a:lstStyle/>
              <a:p>
                <a:pPr>
                  <a:defRPr/>
                </a:pPr>
                <a:r>
                  <a:rPr lang="en-US" dirty="0"/>
                  <a:t>Total</a:t>
                </a:r>
                <a:r>
                  <a:rPr lang="en-US" baseline="0" dirty="0"/>
                  <a:t> Phosphorus (ppb)</a:t>
                </a:r>
                <a:endParaRPr lang="en-US" dirty="0"/>
              </a:p>
            </c:rich>
          </c:tx>
          <c:layout>
            <c:manualLayout>
              <c:xMode val="edge"/>
              <c:yMode val="edge"/>
              <c:x val="2.5000000000000001E-2"/>
              <c:y val="0.19242089530475354"/>
            </c:manualLayout>
          </c:layout>
        </c:title>
        <c:numFmt formatCode="General" sourceLinked="1"/>
        <c:tickLblPos val="nextTo"/>
        <c:crossAx val="50968832"/>
        <c:crosses val="autoZero"/>
        <c:crossBetween val="between"/>
      </c:valAx>
    </c:plotArea>
    <c:legend>
      <c:legendPos val="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20077670291213598"/>
          <c:y val="5.1400554097404488E-2"/>
          <c:w val="0.62260077490313748"/>
          <c:h val="0.7461331351483993"/>
        </c:manualLayout>
      </c:layout>
      <c:lineChart>
        <c:grouping val="standard"/>
        <c:ser>
          <c:idx val="0"/>
          <c:order val="0"/>
          <c:tx>
            <c:strRef>
              <c:f>Sheet1!$A$4</c:f>
              <c:strCache>
                <c:ptCount val="1"/>
                <c:pt idx="0">
                  <c:v>Site 4</c:v>
                </c:pt>
              </c:strCache>
            </c:strRef>
          </c:tx>
          <c:marker>
            <c:symbol val="none"/>
          </c:marker>
          <c:cat>
            <c:numRef>
              <c:f>Sheet1!$B$3:$F$3</c:f>
              <c:numCache>
                <c:formatCode>mmm\-yy</c:formatCode>
                <c:ptCount val="5"/>
                <c:pt idx="0">
                  <c:v>41518</c:v>
                </c:pt>
                <c:pt idx="1">
                  <c:v>41548</c:v>
                </c:pt>
                <c:pt idx="2">
                  <c:v>41730</c:v>
                </c:pt>
                <c:pt idx="3">
                  <c:v>41944</c:v>
                </c:pt>
                <c:pt idx="4">
                  <c:v>42552</c:v>
                </c:pt>
              </c:numCache>
            </c:numRef>
          </c:cat>
          <c:val>
            <c:numRef>
              <c:f>Sheet1!$B$4:$F$4</c:f>
              <c:numCache>
                <c:formatCode>General</c:formatCode>
                <c:ptCount val="5"/>
                <c:pt idx="0">
                  <c:v>1730</c:v>
                </c:pt>
                <c:pt idx="1">
                  <c:v>230</c:v>
                </c:pt>
                <c:pt idx="2">
                  <c:v>310</c:v>
                </c:pt>
                <c:pt idx="3">
                  <c:v>450</c:v>
                </c:pt>
                <c:pt idx="4">
                  <c:v>780</c:v>
                </c:pt>
              </c:numCache>
            </c:numRef>
          </c:val>
        </c:ser>
        <c:ser>
          <c:idx val="1"/>
          <c:order val="1"/>
          <c:tx>
            <c:strRef>
              <c:f>Sheet1!$A$5</c:f>
              <c:strCache>
                <c:ptCount val="1"/>
                <c:pt idx="0">
                  <c:v>Site 5</c:v>
                </c:pt>
              </c:strCache>
            </c:strRef>
          </c:tx>
          <c:marker>
            <c:symbol val="none"/>
          </c:marker>
          <c:cat>
            <c:numRef>
              <c:f>Sheet1!$B$3:$F$3</c:f>
              <c:numCache>
                <c:formatCode>mmm\-yy</c:formatCode>
                <c:ptCount val="5"/>
                <c:pt idx="0">
                  <c:v>41518</c:v>
                </c:pt>
                <c:pt idx="1">
                  <c:v>41548</c:v>
                </c:pt>
                <c:pt idx="2">
                  <c:v>41730</c:v>
                </c:pt>
                <c:pt idx="3">
                  <c:v>41944</c:v>
                </c:pt>
                <c:pt idx="4">
                  <c:v>42552</c:v>
                </c:pt>
              </c:numCache>
            </c:numRef>
          </c:cat>
          <c:val>
            <c:numRef>
              <c:f>Sheet1!$B$5:$F$5</c:f>
              <c:numCache>
                <c:formatCode>General</c:formatCode>
                <c:ptCount val="5"/>
                <c:pt idx="0">
                  <c:v>1590</c:v>
                </c:pt>
                <c:pt idx="1">
                  <c:v>340</c:v>
                </c:pt>
                <c:pt idx="2">
                  <c:v>680</c:v>
                </c:pt>
                <c:pt idx="3">
                  <c:v>740</c:v>
                </c:pt>
                <c:pt idx="4">
                  <c:v>790</c:v>
                </c:pt>
              </c:numCache>
            </c:numRef>
          </c:val>
        </c:ser>
        <c:ser>
          <c:idx val="2"/>
          <c:order val="2"/>
          <c:tx>
            <c:strRef>
              <c:f>Sheet1!$A$6</c:f>
              <c:strCache>
                <c:ptCount val="1"/>
                <c:pt idx="0">
                  <c:v>Site 6</c:v>
                </c:pt>
              </c:strCache>
            </c:strRef>
          </c:tx>
          <c:marker>
            <c:symbol val="none"/>
          </c:marker>
          <c:cat>
            <c:numRef>
              <c:f>Sheet1!$B$3:$F$3</c:f>
              <c:numCache>
                <c:formatCode>mmm\-yy</c:formatCode>
                <c:ptCount val="5"/>
                <c:pt idx="0">
                  <c:v>41518</c:v>
                </c:pt>
                <c:pt idx="1">
                  <c:v>41548</c:v>
                </c:pt>
                <c:pt idx="2">
                  <c:v>41730</c:v>
                </c:pt>
                <c:pt idx="3">
                  <c:v>41944</c:v>
                </c:pt>
                <c:pt idx="4">
                  <c:v>42552</c:v>
                </c:pt>
              </c:numCache>
            </c:numRef>
          </c:cat>
          <c:val>
            <c:numRef>
              <c:f>Sheet1!$B$6:$F$6</c:f>
              <c:numCache>
                <c:formatCode>General</c:formatCode>
                <c:ptCount val="5"/>
                <c:pt idx="0">
                  <c:v>2950</c:v>
                </c:pt>
                <c:pt idx="1">
                  <c:v>320</c:v>
                </c:pt>
                <c:pt idx="2">
                  <c:v>1120</c:v>
                </c:pt>
                <c:pt idx="3">
                  <c:v>910</c:v>
                </c:pt>
                <c:pt idx="4">
                  <c:v>1170</c:v>
                </c:pt>
              </c:numCache>
            </c:numRef>
          </c:val>
        </c:ser>
        <c:ser>
          <c:idx val="3"/>
          <c:order val="3"/>
          <c:tx>
            <c:strRef>
              <c:f>Sheet1!$A$7</c:f>
              <c:strCache>
                <c:ptCount val="1"/>
                <c:pt idx="0">
                  <c:v>Site 7</c:v>
                </c:pt>
              </c:strCache>
            </c:strRef>
          </c:tx>
          <c:marker>
            <c:symbol val="none"/>
          </c:marker>
          <c:cat>
            <c:numRef>
              <c:f>Sheet1!$B$3:$F$3</c:f>
              <c:numCache>
                <c:formatCode>mmm\-yy</c:formatCode>
                <c:ptCount val="5"/>
                <c:pt idx="0">
                  <c:v>41518</c:v>
                </c:pt>
                <c:pt idx="1">
                  <c:v>41548</c:v>
                </c:pt>
                <c:pt idx="2">
                  <c:v>41730</c:v>
                </c:pt>
                <c:pt idx="3">
                  <c:v>41944</c:v>
                </c:pt>
                <c:pt idx="4">
                  <c:v>42552</c:v>
                </c:pt>
              </c:numCache>
            </c:numRef>
          </c:cat>
          <c:val>
            <c:numRef>
              <c:f>Sheet1!$B$7:$F$7</c:f>
              <c:numCache>
                <c:formatCode>General</c:formatCode>
                <c:ptCount val="5"/>
                <c:pt idx="0">
                  <c:v>1450</c:v>
                </c:pt>
                <c:pt idx="1">
                  <c:v>390</c:v>
                </c:pt>
                <c:pt idx="2">
                  <c:v>380</c:v>
                </c:pt>
                <c:pt idx="3">
                  <c:v>510</c:v>
                </c:pt>
                <c:pt idx="4">
                  <c:v>680</c:v>
                </c:pt>
              </c:numCache>
            </c:numRef>
          </c:val>
        </c:ser>
        <c:ser>
          <c:idx val="4"/>
          <c:order val="4"/>
          <c:tx>
            <c:strRef>
              <c:f>Sheet1!$A$8</c:f>
              <c:strCache>
                <c:ptCount val="1"/>
                <c:pt idx="0">
                  <c:v>Site 8</c:v>
                </c:pt>
              </c:strCache>
            </c:strRef>
          </c:tx>
          <c:marker>
            <c:symbol val="none"/>
          </c:marker>
          <c:cat>
            <c:numRef>
              <c:f>Sheet1!$B$3:$F$3</c:f>
              <c:numCache>
                <c:formatCode>mmm\-yy</c:formatCode>
                <c:ptCount val="5"/>
                <c:pt idx="0">
                  <c:v>41518</c:v>
                </c:pt>
                <c:pt idx="1">
                  <c:v>41548</c:v>
                </c:pt>
                <c:pt idx="2">
                  <c:v>41730</c:v>
                </c:pt>
                <c:pt idx="3">
                  <c:v>41944</c:v>
                </c:pt>
                <c:pt idx="4">
                  <c:v>42552</c:v>
                </c:pt>
              </c:numCache>
            </c:numRef>
          </c:cat>
          <c:val>
            <c:numRef>
              <c:f>Sheet1!$B$8:$F$8</c:f>
              <c:numCache>
                <c:formatCode>General</c:formatCode>
                <c:ptCount val="5"/>
                <c:pt idx="0">
                  <c:v>1430</c:v>
                </c:pt>
                <c:pt idx="1">
                  <c:v>240</c:v>
                </c:pt>
                <c:pt idx="2">
                  <c:v>230</c:v>
                </c:pt>
                <c:pt idx="3">
                  <c:v>440</c:v>
                </c:pt>
                <c:pt idx="4">
                  <c:v>300</c:v>
                </c:pt>
              </c:numCache>
            </c:numRef>
          </c:val>
        </c:ser>
        <c:dLbls/>
        <c:marker val="1"/>
        <c:axId val="53122944"/>
        <c:axId val="53141504"/>
      </c:lineChart>
      <c:dateAx>
        <c:axId val="53122944"/>
        <c:scaling>
          <c:orientation val="minMax"/>
        </c:scaling>
        <c:axPos val="b"/>
        <c:title>
          <c:tx>
            <c:rich>
              <a:bodyPr/>
              <a:lstStyle/>
              <a:p>
                <a:pPr>
                  <a:defRPr/>
                </a:pPr>
                <a:r>
                  <a:rPr lang="en-US" dirty="0"/>
                  <a:t>Date </a:t>
                </a:r>
              </a:p>
            </c:rich>
          </c:tx>
          <c:layout>
            <c:manualLayout>
              <c:xMode val="edge"/>
              <c:yMode val="edge"/>
              <c:x val="0.47939127609048876"/>
              <c:y val="0.92353800967150357"/>
            </c:manualLayout>
          </c:layout>
        </c:title>
        <c:numFmt formatCode="mmm\-yy" sourceLinked="1"/>
        <c:tickLblPos val="nextTo"/>
        <c:crossAx val="53141504"/>
        <c:crosses val="autoZero"/>
        <c:auto val="1"/>
        <c:lblOffset val="100"/>
        <c:baseTimeUnit val="months"/>
      </c:dateAx>
      <c:valAx>
        <c:axId val="53141504"/>
        <c:scaling>
          <c:orientation val="minMax"/>
        </c:scaling>
        <c:axPos val="l"/>
        <c:majorGridlines/>
        <c:title>
          <c:tx>
            <c:rich>
              <a:bodyPr rot="-5400000" vert="horz"/>
              <a:lstStyle/>
              <a:p>
                <a:pPr>
                  <a:defRPr/>
                </a:pPr>
                <a:r>
                  <a:rPr lang="en-US" sz="1100" dirty="0"/>
                  <a:t>Total Phosphorus</a:t>
                </a:r>
                <a:r>
                  <a:rPr lang="en-US" sz="1100" baseline="0" dirty="0"/>
                  <a:t> (ppb)</a:t>
                </a:r>
                <a:endParaRPr lang="en-US" sz="1100" dirty="0"/>
              </a:p>
            </c:rich>
          </c:tx>
          <c:layout>
            <c:manualLayout>
              <c:xMode val="edge"/>
              <c:yMode val="edge"/>
              <c:x val="4.5193550806149244E-2"/>
              <c:y val="0.28718380151947182"/>
            </c:manualLayout>
          </c:layout>
        </c:title>
        <c:numFmt formatCode="General" sourceLinked="1"/>
        <c:tickLblPos val="nextTo"/>
        <c:crossAx val="53122944"/>
        <c:crosses val="autoZero"/>
        <c:crossBetween val="between"/>
      </c:valAx>
    </c:plotArea>
    <c:legend>
      <c:legendPos val="r"/>
    </c:legend>
    <c:plotVisOnly val="1"/>
    <c:dispBlanksAs val="gap"/>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100"/>
              <a:t>TP Over Time</a:t>
            </a:r>
          </a:p>
        </c:rich>
      </c:tx>
    </c:title>
    <c:plotArea>
      <c:layout>
        <c:manualLayout>
          <c:layoutTarget val="inner"/>
          <c:xMode val="edge"/>
          <c:yMode val="edge"/>
          <c:x val="0.12948584551931014"/>
          <c:y val="0.13518313051777622"/>
          <c:w val="0.76335223722034762"/>
          <c:h val="0.79851208939791596"/>
        </c:manualLayout>
      </c:layout>
      <c:barChart>
        <c:barDir val="col"/>
        <c:grouping val="clustered"/>
        <c:ser>
          <c:idx val="0"/>
          <c:order val="0"/>
          <c:tx>
            <c:strRef>
              <c:f>Sheet1!$B$3</c:f>
              <c:strCache>
                <c:ptCount val="1"/>
                <c:pt idx="0">
                  <c:v>Sep-13</c:v>
                </c:pt>
              </c:strCache>
            </c:strRef>
          </c:tx>
          <c:cat>
            <c:strRef>
              <c:f>Sheet1!$A$4:$A$8</c:f>
              <c:strCache>
                <c:ptCount val="5"/>
                <c:pt idx="0">
                  <c:v>Site 4</c:v>
                </c:pt>
                <c:pt idx="1">
                  <c:v>Site 5</c:v>
                </c:pt>
                <c:pt idx="2">
                  <c:v>Site 6</c:v>
                </c:pt>
                <c:pt idx="3">
                  <c:v>Site 7</c:v>
                </c:pt>
                <c:pt idx="4">
                  <c:v>Site 8</c:v>
                </c:pt>
              </c:strCache>
            </c:strRef>
          </c:cat>
          <c:val>
            <c:numRef>
              <c:f>Sheet1!$B$4:$B$8</c:f>
              <c:numCache>
                <c:formatCode>General</c:formatCode>
                <c:ptCount val="5"/>
                <c:pt idx="0">
                  <c:v>1730</c:v>
                </c:pt>
                <c:pt idx="1">
                  <c:v>1590</c:v>
                </c:pt>
                <c:pt idx="2">
                  <c:v>2950</c:v>
                </c:pt>
                <c:pt idx="3">
                  <c:v>1450</c:v>
                </c:pt>
                <c:pt idx="4">
                  <c:v>1430</c:v>
                </c:pt>
              </c:numCache>
            </c:numRef>
          </c:val>
        </c:ser>
        <c:ser>
          <c:idx val="1"/>
          <c:order val="1"/>
          <c:tx>
            <c:strRef>
              <c:f>Sheet1!$C$3</c:f>
              <c:strCache>
                <c:ptCount val="1"/>
                <c:pt idx="0">
                  <c:v>Oct-13</c:v>
                </c:pt>
              </c:strCache>
            </c:strRef>
          </c:tx>
          <c:cat>
            <c:strRef>
              <c:f>Sheet1!$A$4:$A$8</c:f>
              <c:strCache>
                <c:ptCount val="5"/>
                <c:pt idx="0">
                  <c:v>Site 4</c:v>
                </c:pt>
                <c:pt idx="1">
                  <c:v>Site 5</c:v>
                </c:pt>
                <c:pt idx="2">
                  <c:v>Site 6</c:v>
                </c:pt>
                <c:pt idx="3">
                  <c:v>Site 7</c:v>
                </c:pt>
                <c:pt idx="4">
                  <c:v>Site 8</c:v>
                </c:pt>
              </c:strCache>
            </c:strRef>
          </c:cat>
          <c:val>
            <c:numRef>
              <c:f>Sheet1!$C$4:$C$8</c:f>
              <c:numCache>
                <c:formatCode>General</c:formatCode>
                <c:ptCount val="5"/>
                <c:pt idx="0">
                  <c:v>230</c:v>
                </c:pt>
                <c:pt idx="1">
                  <c:v>340</c:v>
                </c:pt>
                <c:pt idx="2">
                  <c:v>320</c:v>
                </c:pt>
                <c:pt idx="3">
                  <c:v>390</c:v>
                </c:pt>
                <c:pt idx="4">
                  <c:v>240</c:v>
                </c:pt>
              </c:numCache>
            </c:numRef>
          </c:val>
        </c:ser>
        <c:ser>
          <c:idx val="2"/>
          <c:order val="2"/>
          <c:tx>
            <c:strRef>
              <c:f>Sheet1!$D$3</c:f>
              <c:strCache>
                <c:ptCount val="1"/>
                <c:pt idx="0">
                  <c:v>Apr-14</c:v>
                </c:pt>
              </c:strCache>
            </c:strRef>
          </c:tx>
          <c:cat>
            <c:strRef>
              <c:f>Sheet1!$A$4:$A$8</c:f>
              <c:strCache>
                <c:ptCount val="5"/>
                <c:pt idx="0">
                  <c:v>Site 4</c:v>
                </c:pt>
                <c:pt idx="1">
                  <c:v>Site 5</c:v>
                </c:pt>
                <c:pt idx="2">
                  <c:v>Site 6</c:v>
                </c:pt>
                <c:pt idx="3">
                  <c:v>Site 7</c:v>
                </c:pt>
                <c:pt idx="4">
                  <c:v>Site 8</c:v>
                </c:pt>
              </c:strCache>
            </c:strRef>
          </c:cat>
          <c:val>
            <c:numRef>
              <c:f>Sheet1!$D$4:$D$8</c:f>
              <c:numCache>
                <c:formatCode>General</c:formatCode>
                <c:ptCount val="5"/>
                <c:pt idx="0">
                  <c:v>310</c:v>
                </c:pt>
                <c:pt idx="1">
                  <c:v>680</c:v>
                </c:pt>
                <c:pt idx="2">
                  <c:v>1120</c:v>
                </c:pt>
                <c:pt idx="3">
                  <c:v>380</c:v>
                </c:pt>
                <c:pt idx="4">
                  <c:v>230</c:v>
                </c:pt>
              </c:numCache>
            </c:numRef>
          </c:val>
        </c:ser>
        <c:ser>
          <c:idx val="3"/>
          <c:order val="3"/>
          <c:tx>
            <c:strRef>
              <c:f>Sheet1!$F$3</c:f>
              <c:strCache>
                <c:ptCount val="1"/>
                <c:pt idx="0">
                  <c:v>Jul-16</c:v>
                </c:pt>
              </c:strCache>
            </c:strRef>
          </c:tx>
          <c:cat>
            <c:strRef>
              <c:f>Sheet1!$A$4:$A$8</c:f>
              <c:strCache>
                <c:ptCount val="5"/>
                <c:pt idx="0">
                  <c:v>Site 4</c:v>
                </c:pt>
                <c:pt idx="1">
                  <c:v>Site 5</c:v>
                </c:pt>
                <c:pt idx="2">
                  <c:v>Site 6</c:v>
                </c:pt>
                <c:pt idx="3">
                  <c:v>Site 7</c:v>
                </c:pt>
                <c:pt idx="4">
                  <c:v>Site 8</c:v>
                </c:pt>
              </c:strCache>
            </c:strRef>
          </c:cat>
          <c:val>
            <c:numRef>
              <c:f>Sheet1!$F$4:$F$8</c:f>
              <c:numCache>
                <c:formatCode>General</c:formatCode>
                <c:ptCount val="5"/>
                <c:pt idx="0">
                  <c:v>780</c:v>
                </c:pt>
                <c:pt idx="1">
                  <c:v>790</c:v>
                </c:pt>
                <c:pt idx="2">
                  <c:v>1170</c:v>
                </c:pt>
                <c:pt idx="3">
                  <c:v>680</c:v>
                </c:pt>
                <c:pt idx="4">
                  <c:v>300</c:v>
                </c:pt>
              </c:numCache>
            </c:numRef>
          </c:val>
        </c:ser>
        <c:dLbls/>
        <c:axId val="53278976"/>
        <c:axId val="53285248"/>
      </c:barChart>
      <c:catAx>
        <c:axId val="53278976"/>
        <c:scaling>
          <c:orientation val="minMax"/>
        </c:scaling>
        <c:axPos val="b"/>
        <c:title>
          <c:tx>
            <c:rich>
              <a:bodyPr/>
              <a:lstStyle/>
              <a:p>
                <a:pPr>
                  <a:defRPr/>
                </a:pPr>
                <a:r>
                  <a:rPr lang="en-US"/>
                  <a:t>Site Number</a:t>
                </a:r>
              </a:p>
            </c:rich>
          </c:tx>
        </c:title>
        <c:numFmt formatCode="General" sourceLinked="0"/>
        <c:tickLblPos val="nextTo"/>
        <c:crossAx val="53285248"/>
        <c:crosses val="autoZero"/>
        <c:auto val="1"/>
        <c:lblAlgn val="ctr"/>
        <c:lblOffset val="100"/>
      </c:catAx>
      <c:valAx>
        <c:axId val="53285248"/>
        <c:scaling>
          <c:orientation val="minMax"/>
        </c:scaling>
        <c:axPos val="l"/>
        <c:majorGridlines/>
        <c:title>
          <c:tx>
            <c:rich>
              <a:bodyPr rot="-5400000" vert="horz"/>
              <a:lstStyle/>
              <a:p>
                <a:pPr>
                  <a:defRPr/>
                </a:pPr>
                <a:r>
                  <a:rPr lang="en-US"/>
                  <a:t>Total</a:t>
                </a:r>
                <a:r>
                  <a:rPr lang="en-US" baseline="0"/>
                  <a:t> Phosphorus (ppb)</a:t>
                </a:r>
                <a:endParaRPr lang="en-US"/>
              </a:p>
            </c:rich>
          </c:tx>
          <c:layout>
            <c:manualLayout>
              <c:xMode val="edge"/>
              <c:yMode val="edge"/>
              <c:x val="2.5000000000000001E-2"/>
              <c:y val="0.19242089530475354"/>
            </c:manualLayout>
          </c:layout>
        </c:title>
        <c:numFmt formatCode="General" sourceLinked="1"/>
        <c:tickLblPos val="nextTo"/>
        <c:crossAx val="53278976"/>
        <c:crosses val="autoZero"/>
        <c:crossBetween val="between"/>
      </c:valAx>
    </c:plotArea>
    <c:legend>
      <c:legendPos val="r"/>
    </c:legend>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0.01065</cdr:x>
      <cdr:y>0.2691</cdr:y>
    </cdr:from>
    <cdr:to>
      <cdr:x>0.10857</cdr:x>
      <cdr:y>0.88889</cdr:y>
    </cdr:to>
    <cdr:sp macro="" textlink="">
      <cdr:nvSpPr>
        <cdr:cNvPr id="2" name="TextBox 1"/>
        <cdr:cNvSpPr txBox="1"/>
      </cdr:nvSpPr>
      <cdr:spPr>
        <a:xfrm xmlns:a="http://schemas.openxmlformats.org/drawingml/2006/main" rot="16200000">
          <a:off x="-552002" y="1343470"/>
          <a:ext cx="1700213" cy="4896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3" rIns="94225" bIns="47113" rtlCol="0"/>
          <a:lstStyle>
            <a:lvl1pPr algn="l">
              <a:defRPr sz="13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5" tIns="47113" rIns="94225" bIns="47113" rtlCol="0"/>
          <a:lstStyle>
            <a:lvl1pPr algn="r">
              <a:defRPr sz="1300"/>
            </a:lvl1pPr>
          </a:lstStyle>
          <a:p>
            <a:fld id="{8E55D419-CE5C-430A-8F63-09159493800F}" type="datetimeFigureOut">
              <a:rPr lang="en-US" smtClean="0"/>
              <a:pPr/>
              <a:t>10/7/2016</a:t>
            </a:fld>
            <a:endParaRPr lang="en-US" dirty="0"/>
          </a:p>
        </p:txBody>
      </p:sp>
      <p:sp>
        <p:nvSpPr>
          <p:cNvPr id="4" name="Slide Image Placeholder 3"/>
          <p:cNvSpPr>
            <a:spLocks noGrp="1" noRot="1" noChangeAspect="1"/>
          </p:cNvSpPr>
          <p:nvPr>
            <p:ph type="sldImg" idx="2"/>
          </p:nvPr>
        </p:nvSpPr>
        <p:spPr>
          <a:xfrm>
            <a:off x="1204913" y="704850"/>
            <a:ext cx="4692650" cy="3521075"/>
          </a:xfrm>
          <a:prstGeom prst="rect">
            <a:avLst/>
          </a:prstGeom>
          <a:noFill/>
          <a:ln w="12700">
            <a:solidFill>
              <a:prstClr val="black"/>
            </a:solidFill>
          </a:ln>
        </p:spPr>
        <p:txBody>
          <a:bodyPr vert="horz" lIns="94225" tIns="47113" rIns="94225" bIns="47113"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3" rIns="94225" bIns="471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5" tIns="47113" rIns="94225" bIns="47113"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5" tIns="47113" rIns="94225" bIns="47113" rtlCol="0" anchor="b"/>
          <a:lstStyle>
            <a:lvl1pPr algn="r">
              <a:defRPr sz="1300"/>
            </a:lvl1pPr>
          </a:lstStyle>
          <a:p>
            <a:fld id="{329BE250-6C8B-4104-A526-D661B8799292}" type="slidenum">
              <a:rPr lang="en-US" smtClean="0"/>
              <a:pPr/>
              <a:t>‹#›</a:t>
            </a:fld>
            <a:endParaRPr lang="en-US" dirty="0"/>
          </a:p>
        </p:txBody>
      </p:sp>
    </p:spTree>
    <p:extLst>
      <p:ext uri="{BB962C8B-B14F-4D97-AF65-F5344CB8AC3E}">
        <p14:creationId xmlns:p14="http://schemas.microsoft.com/office/powerpoint/2010/main" xmlns="" val="1369197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BE250-6C8B-4104-A526-D661B8799292}" type="slidenum">
              <a:rPr lang="en-US" smtClean="0"/>
              <a:pPr/>
              <a:t>6</a:t>
            </a:fld>
            <a:endParaRPr lang="en-US" dirty="0"/>
          </a:p>
        </p:txBody>
      </p:sp>
    </p:spTree>
    <p:extLst>
      <p:ext uri="{BB962C8B-B14F-4D97-AF65-F5344CB8AC3E}">
        <p14:creationId xmlns:p14="http://schemas.microsoft.com/office/powerpoint/2010/main" xmlns="" val="317817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BE250-6C8B-4104-A526-D661B8799292}" type="slidenum">
              <a:rPr lang="en-US" smtClean="0"/>
              <a:pPr/>
              <a:t>8</a:t>
            </a:fld>
            <a:endParaRPr lang="en-US" dirty="0"/>
          </a:p>
        </p:txBody>
      </p:sp>
    </p:spTree>
    <p:extLst>
      <p:ext uri="{BB962C8B-B14F-4D97-AF65-F5344CB8AC3E}">
        <p14:creationId xmlns:p14="http://schemas.microsoft.com/office/powerpoint/2010/main" xmlns="" val="317817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219200"/>
            <a:ext cx="8686800" cy="609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1981200"/>
            <a:ext cx="86868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b="1" i="0" kern="1200" baseline="0">
          <a:solidFill>
            <a:schemeClr val="accent5">
              <a:lumMod val="50000"/>
            </a:schemeClr>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400" b="1" i="0" kern="1200" baseline="0">
          <a:solidFill>
            <a:schemeClr val="accent5">
              <a:lumMod val="50000"/>
            </a:schemeClr>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000" b="1" i="0" kern="1200" baseline="0">
          <a:solidFill>
            <a:schemeClr val="accent5">
              <a:lumMod val="50000"/>
            </a:schemeClr>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1800" b="1" i="0" kern="1200" baseline="0">
          <a:solidFill>
            <a:schemeClr val="accent5">
              <a:lumMod val="50000"/>
            </a:schemeClr>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1800" b="1" i="0" kern="1200" baseline="0">
          <a:solidFill>
            <a:schemeClr val="accent5">
              <a:lumMod val="50000"/>
            </a:schemeClr>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438400"/>
            <a:ext cx="7772400" cy="685799"/>
          </a:xfrm>
        </p:spPr>
        <p:txBody>
          <a:bodyPr>
            <a:normAutofit fontScale="90000"/>
          </a:bodyPr>
          <a:lstStyle/>
          <a:p>
            <a:r>
              <a:rPr lang="en-US" dirty="0" smtClean="0">
                <a:solidFill>
                  <a:schemeClr val="tx2">
                    <a:lumMod val="75000"/>
                  </a:schemeClr>
                </a:solidFill>
              </a:rPr>
              <a:t>Placido Bayou 2 year update followed by 5 year alum budget</a:t>
            </a:r>
            <a:endParaRPr lang="en-US" dirty="0">
              <a:solidFill>
                <a:schemeClr val="tx2">
                  <a:lumMod val="75000"/>
                </a:schemeClr>
              </a:solidFill>
            </a:endParaRPr>
          </a:p>
        </p:txBody>
      </p:sp>
      <p:sp>
        <p:nvSpPr>
          <p:cNvPr id="3" name="Subtitle 2"/>
          <p:cNvSpPr>
            <a:spLocks noGrp="1"/>
          </p:cNvSpPr>
          <p:nvPr>
            <p:ph type="subTitle" idx="4294967295"/>
          </p:nvPr>
        </p:nvSpPr>
        <p:spPr>
          <a:xfrm>
            <a:off x="152400" y="3276600"/>
            <a:ext cx="8763000" cy="1447800"/>
          </a:xfrm>
        </p:spPr>
        <p:txBody>
          <a:bodyPr/>
          <a:lstStyle/>
          <a:p>
            <a:pPr algn="ctr">
              <a:buNone/>
            </a:pPr>
            <a:r>
              <a:rPr lang="en-US" dirty="0" smtClean="0">
                <a:solidFill>
                  <a:schemeClr val="accent5">
                    <a:lumMod val="75000"/>
                  </a:schemeClr>
                </a:solidFill>
              </a:rPr>
              <a:t>James Roehm, Service Manager/St. Petersburg</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1252829469"/>
              </p:ext>
            </p:extLst>
          </p:nvPr>
        </p:nvGraphicFramePr>
        <p:xfrm>
          <a:off x="1447800" y="2057400"/>
          <a:ext cx="61722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Discussion/Conclusion </a:t>
            </a:r>
            <a:endParaRPr lang="en-US" dirty="0">
              <a:solidFill>
                <a:schemeClr val="tx2">
                  <a:lumMod val="75000"/>
                </a:schemeClr>
              </a:solidFill>
            </a:endParaRPr>
          </a:p>
        </p:txBody>
      </p:sp>
    </p:spTree>
    <p:extLst>
      <p:ext uri="{BB962C8B-B14F-4D97-AF65-F5344CB8AC3E}">
        <p14:creationId xmlns:p14="http://schemas.microsoft.com/office/powerpoint/2010/main" xmlns="" val="3903630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xmlns="" val="2420941165"/>
              </p:ext>
            </p:extLst>
          </p:nvPr>
        </p:nvGraphicFramePr>
        <p:xfrm>
          <a:off x="1295400" y="2133600"/>
          <a:ext cx="68580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Discussion/Conclusion </a:t>
            </a:r>
            <a:endParaRPr lang="en-US" dirty="0">
              <a:solidFill>
                <a:schemeClr val="tx2">
                  <a:lumMod val="75000"/>
                </a:schemeClr>
              </a:solidFill>
            </a:endParaRPr>
          </a:p>
        </p:txBody>
      </p:sp>
    </p:spTree>
    <p:extLst>
      <p:ext uri="{BB962C8B-B14F-4D97-AF65-F5344CB8AC3E}">
        <p14:creationId xmlns:p14="http://schemas.microsoft.com/office/powerpoint/2010/main" xmlns="" val="174819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Discussion/Conclusion </a:t>
            </a:r>
            <a:endParaRPr lang="en-US" dirty="0">
              <a:solidFill>
                <a:schemeClr val="tx2">
                  <a:lumMod val="75000"/>
                </a:schemeClr>
              </a:solidFill>
            </a:endParaRPr>
          </a:p>
        </p:txBody>
      </p:sp>
      <p:sp>
        <p:nvSpPr>
          <p:cNvPr id="3" name="TextBox 2"/>
          <p:cNvSpPr txBox="1"/>
          <p:nvPr/>
        </p:nvSpPr>
        <p:spPr>
          <a:xfrm>
            <a:off x="605118" y="2317375"/>
            <a:ext cx="8229600" cy="3693319"/>
          </a:xfrm>
          <a:prstGeom prst="rect">
            <a:avLst/>
          </a:prstGeom>
          <a:noFill/>
        </p:spPr>
        <p:txBody>
          <a:bodyPr wrap="square" rtlCol="0">
            <a:spAutoFit/>
          </a:bodyPr>
          <a:lstStyle/>
          <a:p>
            <a:r>
              <a:rPr lang="en-US" dirty="0" smtClean="0"/>
              <a:t>Pond 4: influx of total P by 180ppb per year (alum every 2.2 years)</a:t>
            </a:r>
          </a:p>
          <a:p>
            <a:r>
              <a:rPr lang="en-US" dirty="0" smtClean="0"/>
              <a:t>Pond 5: influx of total P by 150ppb per year (alum every 2.7 years)</a:t>
            </a:r>
          </a:p>
          <a:p>
            <a:r>
              <a:rPr lang="en-US" dirty="0" smtClean="0"/>
              <a:t>Pond 6: influx of total P by 590ppb per year (yearly alum treatments)</a:t>
            </a:r>
          </a:p>
          <a:p>
            <a:r>
              <a:rPr lang="en-US" dirty="0" smtClean="0"/>
              <a:t>Pond 7: influx of total P by 100ppb per year (alum every </a:t>
            </a:r>
            <a:r>
              <a:rPr lang="en-US" dirty="0"/>
              <a:t>4</a:t>
            </a:r>
            <a:r>
              <a:rPr lang="en-US" dirty="0" smtClean="0"/>
              <a:t> years)</a:t>
            </a:r>
          </a:p>
          <a:p>
            <a:r>
              <a:rPr lang="en-US" dirty="0" smtClean="0"/>
              <a:t>Pond 8: influx of total P by 200ppb per year (alum every 2 years)</a:t>
            </a:r>
          </a:p>
          <a:p>
            <a:endParaRPr lang="en-US" dirty="0"/>
          </a:p>
          <a:p>
            <a:r>
              <a:rPr lang="en-US" dirty="0" smtClean="0"/>
              <a:t>Pond 4: 87% reduction of total P with 60ppm alum treatment</a:t>
            </a:r>
          </a:p>
          <a:p>
            <a:r>
              <a:rPr lang="en-US" dirty="0" smtClean="0"/>
              <a:t>Pond 5: 79% reduction of total P with 60ppm alum treatment</a:t>
            </a:r>
          </a:p>
          <a:p>
            <a:r>
              <a:rPr lang="en-US" dirty="0" smtClean="0"/>
              <a:t>Pond 6: 89% reduction of total P with 60ppm alum treatment</a:t>
            </a:r>
          </a:p>
          <a:p>
            <a:r>
              <a:rPr lang="en-US" dirty="0" smtClean="0"/>
              <a:t>Pond 7: 73% reduction of total P with 60ppm alum treatment</a:t>
            </a:r>
          </a:p>
          <a:p>
            <a:r>
              <a:rPr lang="en-US" dirty="0" smtClean="0"/>
              <a:t>Pond 8: 83% reduction of total P with 60ppm alum treatment</a:t>
            </a:r>
          </a:p>
          <a:p>
            <a:endParaRPr lang="en-US" dirty="0"/>
          </a:p>
          <a:p>
            <a:r>
              <a:rPr lang="en-US" dirty="0" smtClean="0"/>
              <a:t>*Based upon alum treatments at a 500ppb threshold</a:t>
            </a:r>
          </a:p>
        </p:txBody>
      </p:sp>
    </p:spTree>
    <p:extLst>
      <p:ext uri="{BB962C8B-B14F-4D97-AF65-F5344CB8AC3E}">
        <p14:creationId xmlns:p14="http://schemas.microsoft.com/office/powerpoint/2010/main" xmlns="" val="1844079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Discussion/Conclusion </a:t>
            </a:r>
            <a:endParaRPr lang="en-US" dirty="0">
              <a:solidFill>
                <a:schemeClr val="tx2">
                  <a:lumMod val="75000"/>
                </a:schemeClr>
              </a:solidFill>
            </a:endParaRPr>
          </a:p>
        </p:txBody>
      </p:sp>
      <p:sp>
        <p:nvSpPr>
          <p:cNvPr id="3" name="TextBox 2"/>
          <p:cNvSpPr txBox="1"/>
          <p:nvPr/>
        </p:nvSpPr>
        <p:spPr>
          <a:xfrm>
            <a:off x="605118" y="2317375"/>
            <a:ext cx="8229600" cy="3693319"/>
          </a:xfrm>
          <a:prstGeom prst="rect">
            <a:avLst/>
          </a:prstGeom>
          <a:noFill/>
        </p:spPr>
        <p:txBody>
          <a:bodyPr wrap="square" rtlCol="0">
            <a:spAutoFit/>
          </a:bodyPr>
          <a:lstStyle/>
          <a:p>
            <a:r>
              <a:rPr lang="en-US" dirty="0" smtClean="0"/>
              <a:t>Pond 4: influx of total P by 180ppb per year (alum every 4.4 years)</a:t>
            </a:r>
          </a:p>
          <a:p>
            <a:r>
              <a:rPr lang="en-US" dirty="0" smtClean="0"/>
              <a:t>Pond 5: influx of total P by 150ppb per year (alum every 5.3 years)</a:t>
            </a:r>
          </a:p>
          <a:p>
            <a:r>
              <a:rPr lang="en-US" dirty="0" smtClean="0"/>
              <a:t>Pond 6: influx of total P by 590ppb per year (alum every 1.4 years)</a:t>
            </a:r>
          </a:p>
          <a:p>
            <a:r>
              <a:rPr lang="en-US" dirty="0" smtClean="0"/>
              <a:t>Pond 7: influx of total P by 100ppb per year (alum every </a:t>
            </a:r>
            <a:r>
              <a:rPr lang="en-US" dirty="0"/>
              <a:t>8</a:t>
            </a:r>
            <a:r>
              <a:rPr lang="en-US" dirty="0" smtClean="0"/>
              <a:t> years)</a:t>
            </a:r>
          </a:p>
          <a:p>
            <a:r>
              <a:rPr lang="en-US" dirty="0" smtClean="0"/>
              <a:t>Pond 8: influx of total P by 200ppb per year (alum every 4 years)</a:t>
            </a:r>
          </a:p>
          <a:p>
            <a:endParaRPr lang="en-US" dirty="0"/>
          </a:p>
          <a:p>
            <a:r>
              <a:rPr lang="en-US" dirty="0" smtClean="0"/>
              <a:t>Pond 4: 87% reduction of total P with 60ppm alum treatment</a:t>
            </a:r>
          </a:p>
          <a:p>
            <a:r>
              <a:rPr lang="en-US" dirty="0" smtClean="0"/>
              <a:t>Pond 5: 79% reduction of total P with 60ppm alum treatment</a:t>
            </a:r>
          </a:p>
          <a:p>
            <a:r>
              <a:rPr lang="en-US" dirty="0" smtClean="0"/>
              <a:t>Pond 6: 89% reduction of total P with 60ppm alum treatment</a:t>
            </a:r>
          </a:p>
          <a:p>
            <a:r>
              <a:rPr lang="en-US" dirty="0" smtClean="0"/>
              <a:t>Pond 7: 73% reduction of total P with 60ppm alum treatment</a:t>
            </a:r>
          </a:p>
          <a:p>
            <a:r>
              <a:rPr lang="en-US" dirty="0" smtClean="0"/>
              <a:t>Pond 8: 83% reduction of total P with 60ppm alum treatment</a:t>
            </a:r>
          </a:p>
          <a:p>
            <a:endParaRPr lang="en-US" dirty="0"/>
          </a:p>
          <a:p>
            <a:r>
              <a:rPr lang="en-US" dirty="0" smtClean="0"/>
              <a:t>*Based upon alum treatments at a 1,000ppb threshold</a:t>
            </a:r>
          </a:p>
        </p:txBody>
      </p:sp>
    </p:spTree>
    <p:extLst>
      <p:ext uri="{BB962C8B-B14F-4D97-AF65-F5344CB8AC3E}">
        <p14:creationId xmlns:p14="http://schemas.microsoft.com/office/powerpoint/2010/main" xmlns="" val="756876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Discussion/Conclusion </a:t>
            </a:r>
            <a:endParaRPr lang="en-US" dirty="0">
              <a:solidFill>
                <a:schemeClr val="tx2">
                  <a:lumMod val="75000"/>
                </a:schemeClr>
              </a:solidFill>
            </a:endParaRPr>
          </a:p>
        </p:txBody>
      </p:sp>
      <p:sp>
        <p:nvSpPr>
          <p:cNvPr id="4" name="TextBox 3"/>
          <p:cNvSpPr txBox="1"/>
          <p:nvPr/>
        </p:nvSpPr>
        <p:spPr>
          <a:xfrm>
            <a:off x="1295400" y="2209800"/>
            <a:ext cx="6553200" cy="3139321"/>
          </a:xfrm>
          <a:prstGeom prst="rect">
            <a:avLst/>
          </a:prstGeom>
          <a:noFill/>
        </p:spPr>
        <p:txBody>
          <a:bodyPr wrap="square" rtlCol="0">
            <a:spAutoFit/>
          </a:bodyPr>
          <a:lstStyle/>
          <a:p>
            <a:r>
              <a:rPr lang="en-US" dirty="0" smtClean="0"/>
              <a:t>Most recent TP readings:</a:t>
            </a:r>
          </a:p>
          <a:p>
            <a:endParaRPr lang="en-US" dirty="0"/>
          </a:p>
          <a:p>
            <a:r>
              <a:rPr lang="en-US" dirty="0" smtClean="0"/>
              <a:t>Site 4: 780 TP</a:t>
            </a:r>
          </a:p>
          <a:p>
            <a:r>
              <a:rPr lang="en-US" dirty="0" smtClean="0"/>
              <a:t>Site 5: 790 TP</a:t>
            </a:r>
          </a:p>
          <a:p>
            <a:r>
              <a:rPr lang="en-US" dirty="0" smtClean="0"/>
              <a:t>Site 6: 1170 TP</a:t>
            </a:r>
          </a:p>
          <a:p>
            <a:r>
              <a:rPr lang="en-US" dirty="0" smtClean="0"/>
              <a:t>Site 7: 680 TP</a:t>
            </a:r>
          </a:p>
          <a:p>
            <a:r>
              <a:rPr lang="en-US" dirty="0" smtClean="0"/>
              <a:t>Site 8: 300 TP</a:t>
            </a:r>
          </a:p>
          <a:p>
            <a:endParaRPr lang="en-US" dirty="0"/>
          </a:p>
          <a:p>
            <a:r>
              <a:rPr lang="en-US" dirty="0" smtClean="0"/>
              <a:t>Sites 4, 5, 6 and 7 require an alum treatment soon…</a:t>
            </a:r>
          </a:p>
          <a:p>
            <a:endParaRPr lang="en-US" dirty="0"/>
          </a:p>
          <a:p>
            <a:endParaRPr lang="en-US" dirty="0"/>
          </a:p>
        </p:txBody>
      </p:sp>
    </p:spTree>
    <p:extLst>
      <p:ext uri="{BB962C8B-B14F-4D97-AF65-F5344CB8AC3E}">
        <p14:creationId xmlns:p14="http://schemas.microsoft.com/office/powerpoint/2010/main" xmlns="" val="2780232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Discussion/Conclusion </a:t>
            </a:r>
            <a:endParaRPr lang="en-US" dirty="0">
              <a:solidFill>
                <a:schemeClr val="tx2">
                  <a:lumMod val="75000"/>
                </a:schemeClr>
              </a:solidFill>
            </a:endParaRPr>
          </a:p>
        </p:txBody>
      </p:sp>
      <p:sp>
        <p:nvSpPr>
          <p:cNvPr id="4" name="TextBox 3"/>
          <p:cNvSpPr txBox="1"/>
          <p:nvPr/>
        </p:nvSpPr>
        <p:spPr>
          <a:xfrm>
            <a:off x="1295400" y="2209800"/>
            <a:ext cx="6553200" cy="3970318"/>
          </a:xfrm>
          <a:prstGeom prst="rect">
            <a:avLst/>
          </a:prstGeom>
          <a:noFill/>
        </p:spPr>
        <p:txBody>
          <a:bodyPr wrap="square" rtlCol="0">
            <a:spAutoFit/>
          </a:bodyPr>
          <a:lstStyle/>
          <a:p>
            <a:r>
              <a:rPr lang="en-US" dirty="0" smtClean="0"/>
              <a:t>What about ponds 1, 2, 3, 9 and 10?</a:t>
            </a:r>
          </a:p>
          <a:p>
            <a:endParaRPr lang="en-US" dirty="0"/>
          </a:p>
          <a:p>
            <a:r>
              <a:rPr lang="en-US" dirty="0" smtClean="0"/>
              <a:t>Placido Bayou has received alum in all ponds. A.S.I. took more regular readings on 4, 5, 6, 7, and 8 at our expense because the symptoms were most severe; this is how we were able to determine Phosphorous rebound.</a:t>
            </a:r>
          </a:p>
          <a:p>
            <a:endParaRPr lang="en-US" dirty="0"/>
          </a:p>
          <a:p>
            <a:r>
              <a:rPr lang="en-US" dirty="0" smtClean="0"/>
              <a:t>Based on problematic algae problems and yearly water chemistries, A.S.I recommends treating ponds 2 and 3 with next large scale alum treatment while continuing yearly water chemistries</a:t>
            </a:r>
            <a:r>
              <a:rPr lang="en-US" dirty="0"/>
              <a:t> </a:t>
            </a:r>
            <a:r>
              <a:rPr lang="en-US" dirty="0" smtClean="0"/>
              <a:t>and switching October chemistries to include total phosphorous.</a:t>
            </a:r>
          </a:p>
          <a:p>
            <a:endParaRPr lang="en-US" dirty="0"/>
          </a:p>
          <a:p>
            <a:r>
              <a:rPr lang="en-US" dirty="0" smtClean="0"/>
              <a:t>A.S.I recommends postponing use of alum in ponds 1, 9 and 10 until evidence of reoccurring problematic algae appears.</a:t>
            </a:r>
          </a:p>
        </p:txBody>
      </p:sp>
    </p:spTree>
    <p:extLst>
      <p:ext uri="{BB962C8B-B14F-4D97-AF65-F5344CB8AC3E}">
        <p14:creationId xmlns:p14="http://schemas.microsoft.com/office/powerpoint/2010/main" xmlns="" val="4039019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Standard Lake Assessments Recommended</a:t>
            </a:r>
            <a:endParaRPr lang="en-US" dirty="0">
              <a:solidFill>
                <a:schemeClr val="tx2">
                  <a:lumMod val="75000"/>
                </a:schemeClr>
              </a:solidFill>
            </a:endParaRPr>
          </a:p>
        </p:txBody>
      </p:sp>
      <p:sp>
        <p:nvSpPr>
          <p:cNvPr id="4" name="TextBox 3"/>
          <p:cNvSpPr txBox="1"/>
          <p:nvPr/>
        </p:nvSpPr>
        <p:spPr>
          <a:xfrm>
            <a:off x="1066800" y="2057400"/>
            <a:ext cx="7086600" cy="4524315"/>
          </a:xfrm>
          <a:prstGeom prst="rect">
            <a:avLst/>
          </a:prstGeom>
          <a:noFill/>
        </p:spPr>
        <p:txBody>
          <a:bodyPr wrap="square" rtlCol="0">
            <a:spAutoFit/>
          </a:bodyPr>
          <a:lstStyle/>
          <a:p>
            <a:r>
              <a:rPr lang="en-US" dirty="0" smtClean="0"/>
              <a:t>-Water column dissolved oxygen profile</a:t>
            </a:r>
          </a:p>
          <a:p>
            <a:r>
              <a:rPr lang="en-US" dirty="0" smtClean="0"/>
              <a:t>-Temperature</a:t>
            </a:r>
          </a:p>
          <a:p>
            <a:r>
              <a:rPr lang="en-US" dirty="0" smtClean="0"/>
              <a:t>-Depth</a:t>
            </a:r>
          </a:p>
          <a:p>
            <a:r>
              <a:rPr lang="en-US" dirty="0" smtClean="0"/>
              <a:t>-</a:t>
            </a:r>
            <a:r>
              <a:rPr lang="en-US" dirty="0" err="1" smtClean="0"/>
              <a:t>Secchi</a:t>
            </a:r>
            <a:endParaRPr lang="en-US" dirty="0" smtClean="0"/>
          </a:p>
          <a:p>
            <a:r>
              <a:rPr lang="en-US" dirty="0" smtClean="0"/>
              <a:t>-Surface Total Phosphorous</a:t>
            </a:r>
          </a:p>
          <a:p>
            <a:r>
              <a:rPr lang="en-US" dirty="0" smtClean="0"/>
              <a:t>-Bottom Total Phosphorous</a:t>
            </a:r>
          </a:p>
          <a:p>
            <a:r>
              <a:rPr lang="en-US" dirty="0" smtClean="0"/>
              <a:t>-Surface Nitrogen</a:t>
            </a:r>
          </a:p>
          <a:p>
            <a:r>
              <a:rPr lang="en-US" dirty="0" smtClean="0"/>
              <a:t>-Bottom Nitrogen</a:t>
            </a:r>
          </a:p>
          <a:p>
            <a:r>
              <a:rPr lang="en-US" dirty="0" smtClean="0"/>
              <a:t>-Surface Ammonia</a:t>
            </a:r>
          </a:p>
          <a:p>
            <a:r>
              <a:rPr lang="en-US" dirty="0" smtClean="0"/>
              <a:t>-Bottom Ammonia</a:t>
            </a:r>
          </a:p>
          <a:p>
            <a:endParaRPr lang="en-US" dirty="0"/>
          </a:p>
          <a:p>
            <a:r>
              <a:rPr lang="en-US" dirty="0" smtClean="0"/>
              <a:t>This recommended package is not currently performed, but offers PBCA a deeper scientific assessment on the ecology of the ponds. We can better read nutrient loads as well as assess proper aeration. Cost is approximately $2,920. This can replace previous water chemistries that cost $1,200.</a:t>
            </a:r>
          </a:p>
        </p:txBody>
      </p:sp>
    </p:spTree>
    <p:extLst>
      <p:ext uri="{BB962C8B-B14F-4D97-AF65-F5344CB8AC3E}">
        <p14:creationId xmlns:p14="http://schemas.microsoft.com/office/powerpoint/2010/main" xmlns="" val="615736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1564390250"/>
              </p:ext>
            </p:extLst>
          </p:nvPr>
        </p:nvGraphicFramePr>
        <p:xfrm>
          <a:off x="1447800" y="2057400"/>
          <a:ext cx="61722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smtClean="0">
                <a:solidFill>
                  <a:schemeClr val="tx2">
                    <a:lumMod val="75000"/>
                  </a:schemeClr>
                </a:solidFill>
              </a:rPr>
              <a:t>Discussion/Conclusion </a:t>
            </a:r>
            <a:endParaRPr lang="en-US" dirty="0">
              <a:solidFill>
                <a:schemeClr val="tx2">
                  <a:lumMod val="75000"/>
                </a:schemeClr>
              </a:solidFill>
            </a:endParaRPr>
          </a:p>
        </p:txBody>
      </p:sp>
    </p:spTree>
    <p:extLst>
      <p:ext uri="{BB962C8B-B14F-4D97-AF65-F5344CB8AC3E}">
        <p14:creationId xmlns:p14="http://schemas.microsoft.com/office/powerpoint/2010/main" xmlns="" val="1090594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smtClean="0">
                <a:solidFill>
                  <a:schemeClr val="tx2">
                    <a:lumMod val="75000"/>
                  </a:schemeClr>
                </a:solidFill>
              </a:rPr>
              <a:t>Discussion/Conclusion </a:t>
            </a:r>
            <a:endParaRPr lang="en-US" dirty="0">
              <a:solidFill>
                <a:schemeClr val="tx2">
                  <a:lumMod val="75000"/>
                </a:schemeClr>
              </a:solidFill>
            </a:endParaRPr>
          </a:p>
        </p:txBody>
      </p:sp>
      <p:sp>
        <p:nvSpPr>
          <p:cNvPr id="4" name="TextBox 3"/>
          <p:cNvSpPr txBox="1"/>
          <p:nvPr/>
        </p:nvSpPr>
        <p:spPr>
          <a:xfrm>
            <a:off x="1295400" y="2209800"/>
            <a:ext cx="6553200" cy="4247317"/>
          </a:xfrm>
          <a:prstGeom prst="rect">
            <a:avLst/>
          </a:prstGeom>
          <a:noFill/>
        </p:spPr>
        <p:txBody>
          <a:bodyPr wrap="square" rtlCol="0">
            <a:spAutoFit/>
          </a:bodyPr>
          <a:lstStyle/>
          <a:p>
            <a:r>
              <a:rPr lang="en-US" dirty="0" smtClean="0"/>
              <a:t>Deciding threshold: 500ppb or 1,000ppb</a:t>
            </a:r>
          </a:p>
          <a:p>
            <a:endParaRPr lang="en-US" dirty="0" smtClean="0"/>
          </a:p>
          <a:p>
            <a:r>
              <a:rPr lang="en-US" dirty="0" smtClean="0"/>
              <a:t>Initial TP:</a:t>
            </a:r>
          </a:p>
          <a:p>
            <a:r>
              <a:rPr lang="en-US" dirty="0" smtClean="0"/>
              <a:t>Site 4) 1730</a:t>
            </a:r>
          </a:p>
          <a:p>
            <a:r>
              <a:rPr lang="en-US" dirty="0" smtClean="0"/>
              <a:t>Site 5) 1590</a:t>
            </a:r>
          </a:p>
          <a:p>
            <a:r>
              <a:rPr lang="en-US" dirty="0" smtClean="0"/>
              <a:t>Site 6) 2950</a:t>
            </a:r>
          </a:p>
          <a:p>
            <a:r>
              <a:rPr lang="en-US" dirty="0" smtClean="0"/>
              <a:t>Site 7) 1450</a:t>
            </a:r>
          </a:p>
          <a:p>
            <a:r>
              <a:rPr lang="en-US" dirty="0" smtClean="0"/>
              <a:t>Site 8)1430</a:t>
            </a:r>
          </a:p>
          <a:p>
            <a:endParaRPr lang="en-US" dirty="0" smtClean="0"/>
          </a:p>
          <a:p>
            <a:r>
              <a:rPr lang="en-US" dirty="0" smtClean="0"/>
              <a:t>Symptoms with these nutrient loads</a:t>
            </a:r>
          </a:p>
          <a:p>
            <a:r>
              <a:rPr lang="en-US" dirty="0" smtClean="0"/>
              <a:t>Site 4) overwhelming algae and reoccurring duckweed</a:t>
            </a:r>
          </a:p>
          <a:p>
            <a:r>
              <a:rPr lang="en-US" dirty="0" smtClean="0"/>
              <a:t>Site 5) reoccurring algae and reoccurring duckweed</a:t>
            </a:r>
          </a:p>
          <a:p>
            <a:r>
              <a:rPr lang="en-US" dirty="0" smtClean="0"/>
              <a:t>Site 6) overwhelming algae and platonic algae</a:t>
            </a:r>
          </a:p>
          <a:p>
            <a:r>
              <a:rPr lang="en-US" dirty="0" smtClean="0"/>
              <a:t>Site 7) overwhelming duckweed and algae</a:t>
            </a:r>
          </a:p>
          <a:p>
            <a:r>
              <a:rPr lang="en-US" dirty="0" smtClean="0"/>
              <a:t>Site 8) overwhelming duckweed and algae</a:t>
            </a:r>
          </a:p>
        </p:txBody>
      </p:sp>
    </p:spTree>
    <p:extLst>
      <p:ext uri="{BB962C8B-B14F-4D97-AF65-F5344CB8AC3E}">
        <p14:creationId xmlns:p14="http://schemas.microsoft.com/office/powerpoint/2010/main" xmlns="" val="1646094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Costs: 500ppb Threshold </a:t>
            </a:r>
            <a:endParaRPr lang="en-US" dirty="0">
              <a:solidFill>
                <a:schemeClr val="tx2">
                  <a:lumMod val="75000"/>
                </a:schemeClr>
              </a:solidFill>
            </a:endParaRPr>
          </a:p>
        </p:txBody>
      </p:sp>
      <p:sp>
        <p:nvSpPr>
          <p:cNvPr id="4" name="TextBox 3"/>
          <p:cNvSpPr txBox="1"/>
          <p:nvPr/>
        </p:nvSpPr>
        <p:spPr>
          <a:xfrm>
            <a:off x="1295400" y="2209800"/>
            <a:ext cx="6553200" cy="1754326"/>
          </a:xfrm>
          <a:prstGeom prst="rect">
            <a:avLst/>
          </a:prstGeom>
          <a:noFill/>
        </p:spPr>
        <p:txBody>
          <a:bodyPr wrap="square" rtlCol="0">
            <a:spAutoFit/>
          </a:bodyPr>
          <a:lstStyle/>
          <a:p>
            <a:r>
              <a:rPr lang="en-US" dirty="0" smtClean="0"/>
              <a:t>2016: no treatments</a:t>
            </a:r>
          </a:p>
          <a:p>
            <a:r>
              <a:rPr lang="en-US" dirty="0" smtClean="0"/>
              <a:t>2017: alum ponds 2, 3, 4, 5, 6, 7</a:t>
            </a:r>
          </a:p>
          <a:p>
            <a:r>
              <a:rPr lang="en-US" dirty="0" smtClean="0"/>
              <a:t>2018: alum pond 6</a:t>
            </a:r>
          </a:p>
          <a:p>
            <a:r>
              <a:rPr lang="en-US" dirty="0" smtClean="0"/>
              <a:t>2019: alum ponds 4, 8, 6</a:t>
            </a:r>
          </a:p>
          <a:p>
            <a:r>
              <a:rPr lang="en-US" dirty="0" smtClean="0"/>
              <a:t>2020: alum pond 6</a:t>
            </a:r>
          </a:p>
          <a:p>
            <a:r>
              <a:rPr lang="en-US" dirty="0" smtClean="0"/>
              <a:t>2021: alum ponds 7, 5, 6, 2, 3, 4, 8</a:t>
            </a:r>
          </a:p>
        </p:txBody>
      </p:sp>
    </p:spTree>
    <p:extLst>
      <p:ext uri="{BB962C8B-B14F-4D97-AF65-F5344CB8AC3E}">
        <p14:creationId xmlns:p14="http://schemas.microsoft.com/office/powerpoint/2010/main" xmlns="" val="343523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1219200"/>
            <a:ext cx="7772400" cy="685799"/>
          </a:xfrm>
        </p:spPr>
        <p:txBody>
          <a:bodyPr>
            <a:normAutofit/>
          </a:bodyPr>
          <a:lstStyle/>
          <a:p>
            <a:r>
              <a:rPr lang="en-US" dirty="0" smtClean="0">
                <a:solidFill>
                  <a:schemeClr val="tx2">
                    <a:lumMod val="75000"/>
                  </a:schemeClr>
                </a:solidFill>
              </a:rPr>
              <a:t>Introduction</a:t>
            </a:r>
            <a:endParaRPr lang="en-US" dirty="0">
              <a:solidFill>
                <a:schemeClr val="tx2">
                  <a:lumMod val="75000"/>
                </a:schemeClr>
              </a:solidFill>
            </a:endParaRPr>
          </a:p>
        </p:txBody>
      </p:sp>
      <p:sp>
        <p:nvSpPr>
          <p:cNvPr id="8" name="TextBox 7"/>
          <p:cNvSpPr txBox="1"/>
          <p:nvPr/>
        </p:nvSpPr>
        <p:spPr>
          <a:xfrm>
            <a:off x="304800" y="1905000"/>
            <a:ext cx="8305800" cy="5632311"/>
          </a:xfrm>
          <a:prstGeom prst="rect">
            <a:avLst/>
          </a:prstGeom>
          <a:noFill/>
        </p:spPr>
        <p:txBody>
          <a:bodyPr wrap="square" rtlCol="0">
            <a:spAutoFit/>
          </a:bodyPr>
          <a:lstStyle/>
          <a:p>
            <a:pPr marL="457200" indent="-457200">
              <a:buFont typeface="Arial" panose="020B0604020202020204" pitchFamily="34" charset="0"/>
              <a:buChar char="•"/>
            </a:pPr>
            <a:r>
              <a:rPr lang="en-US" dirty="0" smtClean="0"/>
              <a:t>Location: Coastal community in N. St. Pete bordering Tampa Bay</a:t>
            </a:r>
          </a:p>
          <a:p>
            <a:pPr marL="457200" indent="-457200">
              <a:buFont typeface="Arial" panose="020B0604020202020204" pitchFamily="34" charset="0"/>
              <a:buChar char="•"/>
            </a:pPr>
            <a:r>
              <a:rPr lang="en-US" dirty="0" smtClean="0"/>
              <a:t>Uniqueness:</a:t>
            </a:r>
          </a:p>
          <a:p>
            <a:pPr marL="914400" lvl="1" indent="-457200">
              <a:buFont typeface="+mj-lt"/>
              <a:buAutoNum type="romanLcPeriod"/>
            </a:pPr>
            <a:r>
              <a:rPr lang="en-US" dirty="0" smtClean="0"/>
              <a:t>Continuous flow and connected system</a:t>
            </a:r>
          </a:p>
          <a:p>
            <a:pPr marL="914400" lvl="1" indent="-457200">
              <a:buFont typeface="+mj-lt"/>
              <a:buAutoNum type="romanLcPeriod"/>
            </a:pPr>
            <a:r>
              <a:rPr lang="en-US" dirty="0" smtClean="0"/>
              <a:t>Herbicide restricting DEP permit</a:t>
            </a:r>
          </a:p>
          <a:p>
            <a:pPr marL="914400" lvl="1" indent="-457200">
              <a:buFont typeface="+mj-lt"/>
              <a:buAutoNum type="romanLcPeriod"/>
            </a:pPr>
            <a:r>
              <a:rPr lang="en-US" dirty="0" smtClean="0"/>
              <a:t>Monthly account inspections</a:t>
            </a:r>
          </a:p>
          <a:p>
            <a:pPr marL="457200" indent="-457200">
              <a:buFont typeface="Arial" panose="020B0604020202020204" pitchFamily="34" charset="0"/>
              <a:buChar char="•"/>
            </a:pPr>
            <a:r>
              <a:rPr lang="en-US" dirty="0" smtClean="0"/>
              <a:t>History:</a:t>
            </a:r>
          </a:p>
          <a:p>
            <a:pPr marL="914400" lvl="1" indent="-457200">
              <a:buFont typeface="+mj-lt"/>
              <a:buAutoNum type="romanLcPeriod"/>
            </a:pPr>
            <a:r>
              <a:rPr lang="en-US" dirty="0" smtClean="0"/>
              <a:t>Excessive algae, duckweed and </a:t>
            </a:r>
            <a:r>
              <a:rPr lang="en-US" dirty="0" err="1" smtClean="0"/>
              <a:t>hydrilla</a:t>
            </a:r>
            <a:r>
              <a:rPr lang="en-US" dirty="0" smtClean="0"/>
              <a:t> blooms</a:t>
            </a:r>
          </a:p>
          <a:p>
            <a:pPr marL="914400" lvl="1" indent="-457200">
              <a:buFont typeface="+mj-lt"/>
              <a:buAutoNum type="romanLcPeriod"/>
            </a:pPr>
            <a:r>
              <a:rPr lang="en-US" dirty="0" smtClean="0"/>
              <a:t>Elevated Phosphorous levels</a:t>
            </a:r>
          </a:p>
          <a:p>
            <a:pPr marL="914400" lvl="1" indent="-457200">
              <a:buFont typeface="+mj-lt"/>
              <a:buAutoNum type="romanLcPeriod"/>
            </a:pPr>
            <a:r>
              <a:rPr lang="en-US" dirty="0" smtClean="0"/>
              <a:t>Use of reclaim water</a:t>
            </a:r>
          </a:p>
          <a:p>
            <a:pPr marL="914400" lvl="1" indent="-457200">
              <a:buFont typeface="+mj-lt"/>
              <a:buAutoNum type="romanLcPeriod"/>
            </a:pPr>
            <a:r>
              <a:rPr lang="en-US" dirty="0" smtClean="0"/>
              <a:t>Aeration implemented in all 10 lakes prior to 2013</a:t>
            </a:r>
          </a:p>
          <a:p>
            <a:pPr marL="914400" lvl="1" indent="-457200">
              <a:buFont typeface="+mj-lt"/>
              <a:buAutoNum type="romanLcPeriod"/>
            </a:pPr>
            <a:r>
              <a:rPr lang="en-US" dirty="0" smtClean="0"/>
              <a:t>Yearly standard water analysis since 2012 every October</a:t>
            </a:r>
          </a:p>
          <a:p>
            <a:pPr marL="914400" lvl="1" indent="-457200">
              <a:buFont typeface="+mj-lt"/>
              <a:buAutoNum type="romanLcPeriod"/>
            </a:pPr>
            <a:r>
              <a:rPr lang="en-US" dirty="0" smtClean="0"/>
              <a:t>Alum Treatments</a:t>
            </a:r>
          </a:p>
          <a:p>
            <a:pPr marL="1371600" lvl="2" indent="-457200">
              <a:buFont typeface="+mj-lt"/>
              <a:buAutoNum type="arabicParenR"/>
            </a:pPr>
            <a:r>
              <a:rPr lang="en-US" dirty="0" smtClean="0"/>
              <a:t>60ppm treatments on ponds 1-8, completed 10/22/13</a:t>
            </a:r>
          </a:p>
          <a:p>
            <a:pPr marL="1371600" lvl="2" indent="-457200">
              <a:buFont typeface="+mj-lt"/>
              <a:buAutoNum type="arabicParenR"/>
            </a:pPr>
            <a:r>
              <a:rPr lang="en-US" dirty="0" smtClean="0"/>
              <a:t>120ppm treatments on ponds 9-10, completed 5/15/15</a:t>
            </a:r>
          </a:p>
          <a:p>
            <a:pPr marL="1371600" lvl="2" indent="-457200">
              <a:buFont typeface="+mj-lt"/>
              <a:buAutoNum type="arabicParenR"/>
            </a:pPr>
            <a:r>
              <a:rPr lang="en-US" dirty="0" smtClean="0"/>
              <a:t>60ppm treatments on ponds 6 and 8, completed 3/31/16</a:t>
            </a:r>
          </a:p>
          <a:p>
            <a:pPr marL="1371600" lvl="2" indent="-457200">
              <a:buFont typeface="+mj-lt"/>
              <a:buAutoNum type="arabicParenR"/>
            </a:pPr>
            <a:endParaRPr lang="en-US" dirty="0" smtClean="0"/>
          </a:p>
          <a:p>
            <a:pPr marL="914400" lvl="1" indent="-457200">
              <a:buFont typeface="+mj-lt"/>
              <a:buAutoNum type="romanLcPeriod"/>
            </a:pPr>
            <a:endParaRPr lang="en-US" dirty="0" smtClean="0"/>
          </a:p>
          <a:p>
            <a:pPr marL="914400" lvl="1" indent="-457200">
              <a:buFont typeface="+mj-lt"/>
              <a:buAutoNum type="romanLcPeriod"/>
            </a:pPr>
            <a:endParaRPr lang="en-US" dirty="0" smtClean="0"/>
          </a:p>
          <a:p>
            <a:pPr marL="914400" lvl="1" indent="-457200">
              <a:buFont typeface="Arial" panose="020B0604020202020204" pitchFamily="34" charset="0"/>
              <a:buChar char="•"/>
            </a:pPr>
            <a:endParaRPr lang="en-US" dirty="0"/>
          </a:p>
          <a:p>
            <a:endParaRPr lang="en-US" dirty="0" smtClean="0"/>
          </a:p>
        </p:txBody>
      </p:sp>
    </p:spTree>
    <p:extLst>
      <p:ext uri="{BB962C8B-B14F-4D97-AF65-F5344CB8AC3E}">
        <p14:creationId xmlns:p14="http://schemas.microsoft.com/office/powerpoint/2010/main" xmlns="" val="641229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Costs: 1,000ppb Threshold </a:t>
            </a:r>
            <a:endParaRPr lang="en-US" dirty="0">
              <a:solidFill>
                <a:schemeClr val="tx2">
                  <a:lumMod val="75000"/>
                </a:schemeClr>
              </a:solidFill>
            </a:endParaRPr>
          </a:p>
        </p:txBody>
      </p:sp>
      <p:sp>
        <p:nvSpPr>
          <p:cNvPr id="4" name="TextBox 3"/>
          <p:cNvSpPr txBox="1"/>
          <p:nvPr/>
        </p:nvSpPr>
        <p:spPr>
          <a:xfrm>
            <a:off x="1264024" y="2209800"/>
            <a:ext cx="6553200" cy="2031325"/>
          </a:xfrm>
          <a:prstGeom prst="rect">
            <a:avLst/>
          </a:prstGeom>
          <a:noFill/>
        </p:spPr>
        <p:txBody>
          <a:bodyPr wrap="square" rtlCol="0">
            <a:spAutoFit/>
          </a:bodyPr>
          <a:lstStyle/>
          <a:p>
            <a:r>
              <a:rPr lang="en-US" dirty="0" smtClean="0"/>
              <a:t>2016: no treatments</a:t>
            </a:r>
          </a:p>
          <a:p>
            <a:r>
              <a:rPr lang="en-US" dirty="0" smtClean="0"/>
              <a:t>2017: alum pond 6</a:t>
            </a:r>
          </a:p>
          <a:p>
            <a:r>
              <a:rPr lang="en-US" dirty="0" smtClean="0"/>
              <a:t>2018: alum pond 2, 3, 4, 5, 6, 7</a:t>
            </a:r>
          </a:p>
          <a:p>
            <a:r>
              <a:rPr lang="en-US" dirty="0" smtClean="0"/>
              <a:t>2019: alum pond 6</a:t>
            </a:r>
          </a:p>
          <a:p>
            <a:r>
              <a:rPr lang="en-US" dirty="0" smtClean="0"/>
              <a:t>2020: alum pond 6</a:t>
            </a:r>
          </a:p>
          <a:p>
            <a:r>
              <a:rPr lang="en-US" dirty="0" smtClean="0"/>
              <a:t>2021: alum ponds 6</a:t>
            </a:r>
          </a:p>
          <a:p>
            <a:r>
              <a:rPr lang="en-US" dirty="0" smtClean="0"/>
              <a:t>2022: alum ponds 4, 5,6, 8</a:t>
            </a:r>
          </a:p>
        </p:txBody>
      </p:sp>
    </p:spTree>
    <p:extLst>
      <p:ext uri="{BB962C8B-B14F-4D97-AF65-F5344CB8AC3E}">
        <p14:creationId xmlns:p14="http://schemas.microsoft.com/office/powerpoint/2010/main" xmlns="" val="1408743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Cost Considerations</a:t>
            </a:r>
            <a:endParaRPr lang="en-US" dirty="0">
              <a:solidFill>
                <a:schemeClr val="tx2">
                  <a:lumMod val="75000"/>
                </a:schemeClr>
              </a:solidFill>
            </a:endParaRPr>
          </a:p>
        </p:txBody>
      </p:sp>
      <p:pic>
        <p:nvPicPr>
          <p:cNvPr id="1026" name="Picture 2" descr="Image result for Tanker Truck"/>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83518" y="4038600"/>
            <a:ext cx="3255682" cy="206735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762000" y="2133600"/>
            <a:ext cx="7543800" cy="1200329"/>
          </a:xfrm>
          <a:prstGeom prst="rect">
            <a:avLst/>
          </a:prstGeom>
          <a:noFill/>
        </p:spPr>
        <p:txBody>
          <a:bodyPr wrap="square" rtlCol="0">
            <a:spAutoFit/>
          </a:bodyPr>
          <a:lstStyle/>
          <a:p>
            <a:r>
              <a:rPr lang="en-US" dirty="0" smtClean="0"/>
              <a:t>-Due to the large volume of alum and transportation difficulties, it is most cost effective to treat many ponds at the same time with tanker transportation.</a:t>
            </a:r>
          </a:p>
          <a:p>
            <a:endParaRPr lang="en-US" dirty="0" smtClean="0"/>
          </a:p>
          <a:p>
            <a:r>
              <a:rPr lang="en-US" dirty="0" smtClean="0"/>
              <a:t>-Alum works best in warm weather.</a:t>
            </a:r>
          </a:p>
        </p:txBody>
      </p:sp>
    </p:spTree>
    <p:extLst>
      <p:ext uri="{BB962C8B-B14F-4D97-AF65-F5344CB8AC3E}">
        <p14:creationId xmlns:p14="http://schemas.microsoft.com/office/powerpoint/2010/main" xmlns="" val="4014228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Dredging?</a:t>
            </a:r>
            <a:endParaRPr lang="en-US" dirty="0">
              <a:solidFill>
                <a:schemeClr val="tx2">
                  <a:lumMod val="75000"/>
                </a:schemeClr>
              </a:solidFill>
            </a:endParaRPr>
          </a:p>
        </p:txBody>
      </p:sp>
      <p:sp>
        <p:nvSpPr>
          <p:cNvPr id="4" name="TextBox 3"/>
          <p:cNvSpPr txBox="1"/>
          <p:nvPr/>
        </p:nvSpPr>
        <p:spPr>
          <a:xfrm>
            <a:off x="1066800" y="2057400"/>
            <a:ext cx="7086600" cy="1200329"/>
          </a:xfrm>
          <a:prstGeom prst="rect">
            <a:avLst/>
          </a:prstGeom>
          <a:noFill/>
        </p:spPr>
        <p:txBody>
          <a:bodyPr wrap="square" rtlCol="0">
            <a:spAutoFit/>
          </a:bodyPr>
          <a:lstStyle/>
          <a:p>
            <a:r>
              <a:rPr lang="en-US" dirty="0" smtClean="0"/>
              <a:t>-ASI recommends a bathymetric mapping to occur on all of the ponds. The cost is $500 per surface acre.</a:t>
            </a:r>
          </a:p>
          <a:p>
            <a:endParaRPr lang="en-US" dirty="0"/>
          </a:p>
          <a:p>
            <a:r>
              <a:rPr lang="en-US" dirty="0" smtClean="0"/>
              <a:t>-At 23.18 acres, the cost to map all ponds is $11,590</a:t>
            </a:r>
          </a:p>
        </p:txBody>
      </p:sp>
    </p:spTree>
    <p:extLst>
      <p:ext uri="{BB962C8B-B14F-4D97-AF65-F5344CB8AC3E}">
        <p14:creationId xmlns:p14="http://schemas.microsoft.com/office/powerpoint/2010/main" xmlns="" val="1737622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Mapping Before Dredging</a:t>
            </a:r>
            <a:endParaRPr lang="en-US" dirty="0">
              <a:solidFill>
                <a:schemeClr val="tx2">
                  <a:lumMod val="75000"/>
                </a:schemeClr>
              </a:solidFill>
            </a:endParaRPr>
          </a:p>
        </p:txBody>
      </p:sp>
      <p:sp>
        <p:nvSpPr>
          <p:cNvPr id="4" name="TextBox 3"/>
          <p:cNvSpPr txBox="1"/>
          <p:nvPr/>
        </p:nvSpPr>
        <p:spPr>
          <a:xfrm>
            <a:off x="1066800" y="2057400"/>
            <a:ext cx="7086600" cy="2031325"/>
          </a:xfrm>
          <a:prstGeom prst="rect">
            <a:avLst/>
          </a:prstGeom>
          <a:noFill/>
        </p:spPr>
        <p:txBody>
          <a:bodyPr wrap="square" rtlCol="0">
            <a:spAutoFit/>
          </a:bodyPr>
          <a:lstStyle/>
          <a:p>
            <a:r>
              <a:rPr lang="en-US" dirty="0" smtClean="0"/>
              <a:t>-</a:t>
            </a:r>
            <a:r>
              <a:rPr lang="en-US" dirty="0"/>
              <a:t>B</a:t>
            </a:r>
            <a:r>
              <a:rPr lang="en-US" dirty="0" smtClean="0"/>
              <a:t>athymetric mapping will give a baseline on each retention pond’s storm water capacity. This information is necessary to help determine the muck levels in each pond. Some retention ponds require dredging at some point, the question is when?</a:t>
            </a:r>
          </a:p>
          <a:p>
            <a:endParaRPr lang="en-US" dirty="0"/>
          </a:p>
          <a:p>
            <a:r>
              <a:rPr lang="en-US" dirty="0" smtClean="0"/>
              <a:t>-Mapping can be used later to determine if and where core samples should be taken. </a:t>
            </a:r>
          </a:p>
        </p:txBody>
      </p:sp>
    </p:spTree>
    <p:extLst>
      <p:ext uri="{BB962C8B-B14F-4D97-AF65-F5344CB8AC3E}">
        <p14:creationId xmlns:p14="http://schemas.microsoft.com/office/powerpoint/2010/main" xmlns="" val="2362539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Core Samples</a:t>
            </a:r>
            <a:endParaRPr lang="en-US" dirty="0">
              <a:solidFill>
                <a:schemeClr val="tx2">
                  <a:lumMod val="75000"/>
                </a:schemeClr>
              </a:solidFill>
            </a:endParaRPr>
          </a:p>
        </p:txBody>
      </p:sp>
      <p:sp>
        <p:nvSpPr>
          <p:cNvPr id="4" name="TextBox 3"/>
          <p:cNvSpPr txBox="1"/>
          <p:nvPr/>
        </p:nvSpPr>
        <p:spPr>
          <a:xfrm>
            <a:off x="1066800" y="2057400"/>
            <a:ext cx="7086600" cy="2862322"/>
          </a:xfrm>
          <a:prstGeom prst="rect">
            <a:avLst/>
          </a:prstGeom>
          <a:noFill/>
        </p:spPr>
        <p:txBody>
          <a:bodyPr wrap="square" rtlCol="0">
            <a:spAutoFit/>
          </a:bodyPr>
          <a:lstStyle/>
          <a:p>
            <a:r>
              <a:rPr lang="en-US" dirty="0"/>
              <a:t>-</a:t>
            </a:r>
            <a:r>
              <a:rPr lang="en-US" dirty="0" smtClean="0"/>
              <a:t>Bathymetric mapping will help ASI determine useful areas for coring. Coring can be done to the maximum of about 17ft deep. Cores will show exactly how much muck has accumulated in that area.</a:t>
            </a:r>
          </a:p>
          <a:p>
            <a:endParaRPr lang="en-US" dirty="0"/>
          </a:p>
          <a:p>
            <a:r>
              <a:rPr lang="en-US" dirty="0" smtClean="0"/>
              <a:t>-Core samples in one area of the lake can show completely different amounts of muck than core samples in different areas. This means numerous core samples per lake are usually taken.</a:t>
            </a:r>
          </a:p>
          <a:p>
            <a:endParaRPr lang="en-US" dirty="0"/>
          </a:p>
          <a:p>
            <a:r>
              <a:rPr lang="en-US" dirty="0" smtClean="0"/>
              <a:t>-Coring will be recommended based on the results of bathymetric mapping.</a:t>
            </a:r>
          </a:p>
        </p:txBody>
      </p:sp>
    </p:spTree>
    <p:extLst>
      <p:ext uri="{BB962C8B-B14F-4D97-AF65-F5344CB8AC3E}">
        <p14:creationId xmlns:p14="http://schemas.microsoft.com/office/powerpoint/2010/main" xmlns="" val="615736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Mapping</a:t>
            </a:r>
            <a:r>
              <a:rPr lang="en-US" dirty="0">
                <a:solidFill>
                  <a:schemeClr val="tx2">
                    <a:lumMod val="75000"/>
                  </a:schemeClr>
                </a:solidFill>
              </a:rPr>
              <a:t> </a:t>
            </a:r>
            <a:r>
              <a:rPr lang="en-US" dirty="0" smtClean="0">
                <a:solidFill>
                  <a:schemeClr val="tx2">
                    <a:lumMod val="75000"/>
                  </a:schemeClr>
                </a:solidFill>
              </a:rPr>
              <a:t>in 5 Years</a:t>
            </a:r>
            <a:endParaRPr lang="en-US" dirty="0">
              <a:solidFill>
                <a:schemeClr val="tx2">
                  <a:lumMod val="75000"/>
                </a:schemeClr>
              </a:solidFill>
            </a:endParaRPr>
          </a:p>
        </p:txBody>
      </p:sp>
      <p:sp>
        <p:nvSpPr>
          <p:cNvPr id="4" name="TextBox 3"/>
          <p:cNvSpPr txBox="1"/>
          <p:nvPr/>
        </p:nvSpPr>
        <p:spPr>
          <a:xfrm>
            <a:off x="1066800" y="2057400"/>
            <a:ext cx="7086600" cy="923330"/>
          </a:xfrm>
          <a:prstGeom prst="rect">
            <a:avLst/>
          </a:prstGeom>
          <a:noFill/>
        </p:spPr>
        <p:txBody>
          <a:bodyPr wrap="square" rtlCol="0">
            <a:spAutoFit/>
          </a:bodyPr>
          <a:lstStyle/>
          <a:p>
            <a:r>
              <a:rPr lang="en-US" dirty="0" smtClean="0"/>
              <a:t>-Updated bathymetric mapping 5 years down the road will help build information on how the bottom of the lake is changing. This information is  vital and will determine how fast the muck is accumulating.</a:t>
            </a:r>
          </a:p>
        </p:txBody>
      </p:sp>
    </p:spTree>
    <p:extLst>
      <p:ext uri="{BB962C8B-B14F-4D97-AF65-F5344CB8AC3E}">
        <p14:creationId xmlns:p14="http://schemas.microsoft.com/office/powerpoint/2010/main" xmlns="" val="615736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Dredging? Aeration? Bathymetry</a:t>
            </a:r>
            <a:endParaRPr lang="en-US" dirty="0">
              <a:solidFill>
                <a:schemeClr val="tx2">
                  <a:lumMod val="75000"/>
                </a:schemeClr>
              </a:solidFill>
            </a:endParaRPr>
          </a:p>
        </p:txBody>
      </p:sp>
      <p:sp>
        <p:nvSpPr>
          <p:cNvPr id="4" name="TextBox 3"/>
          <p:cNvSpPr txBox="1"/>
          <p:nvPr/>
        </p:nvSpPr>
        <p:spPr>
          <a:xfrm>
            <a:off x="1066800" y="2057400"/>
            <a:ext cx="7086600" cy="2585323"/>
          </a:xfrm>
          <a:prstGeom prst="rect">
            <a:avLst/>
          </a:prstGeom>
          <a:noFill/>
        </p:spPr>
        <p:txBody>
          <a:bodyPr wrap="square" rtlCol="0">
            <a:spAutoFit/>
          </a:bodyPr>
          <a:lstStyle/>
          <a:p>
            <a:r>
              <a:rPr lang="en-US" dirty="0" smtClean="0"/>
              <a:t>-When a pond is properly aerated, studies have shown muck accumulation slows down. As time passes, additional aeration may be needed.</a:t>
            </a:r>
          </a:p>
          <a:p>
            <a:endParaRPr lang="en-US" dirty="0"/>
          </a:p>
          <a:p>
            <a:r>
              <a:rPr lang="en-US" dirty="0" smtClean="0"/>
              <a:t>-Recommended “Standard Lake Assessments” will help monitor the lakes to ensure they are receiving proper aeration.</a:t>
            </a:r>
          </a:p>
          <a:p>
            <a:endParaRPr lang="en-US" dirty="0"/>
          </a:p>
          <a:p>
            <a:r>
              <a:rPr lang="en-US" dirty="0" smtClean="0"/>
              <a:t>-Bathymetric mapping will help assess aeration’s ability to slow muck accumulation at Placido Bayou.</a:t>
            </a:r>
          </a:p>
        </p:txBody>
      </p:sp>
    </p:spTree>
    <p:extLst>
      <p:ext uri="{BB962C8B-B14F-4D97-AF65-F5344CB8AC3E}">
        <p14:creationId xmlns:p14="http://schemas.microsoft.com/office/powerpoint/2010/main" xmlns="" val="615736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219200"/>
            <a:ext cx="7772400" cy="685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dirty="0" smtClean="0">
                <a:solidFill>
                  <a:schemeClr val="tx2">
                    <a:lumMod val="75000"/>
                  </a:schemeClr>
                </a:solidFill>
              </a:rPr>
              <a:t>Conclusions</a:t>
            </a:r>
            <a:endParaRPr lang="en-US" dirty="0">
              <a:solidFill>
                <a:schemeClr val="tx2">
                  <a:lumMod val="75000"/>
                </a:schemeClr>
              </a:solidFill>
            </a:endParaRPr>
          </a:p>
        </p:txBody>
      </p:sp>
      <p:sp>
        <p:nvSpPr>
          <p:cNvPr id="4" name="TextBox 3"/>
          <p:cNvSpPr txBox="1"/>
          <p:nvPr/>
        </p:nvSpPr>
        <p:spPr>
          <a:xfrm>
            <a:off x="1066800" y="2057400"/>
            <a:ext cx="7086600" cy="2585323"/>
          </a:xfrm>
          <a:prstGeom prst="rect">
            <a:avLst/>
          </a:prstGeom>
          <a:noFill/>
        </p:spPr>
        <p:txBody>
          <a:bodyPr wrap="square" rtlCol="0">
            <a:spAutoFit/>
          </a:bodyPr>
          <a:lstStyle/>
          <a:p>
            <a:r>
              <a:rPr lang="en-US" dirty="0" smtClean="0"/>
              <a:t>-</a:t>
            </a:r>
            <a:r>
              <a:rPr lang="en-US" dirty="0"/>
              <a:t>B</a:t>
            </a:r>
            <a:r>
              <a:rPr lang="en-US" dirty="0" smtClean="0"/>
              <a:t>athymetric mapping will give a baseline of the retention pond’s storm water capacity and can help provide the community insight on possible dredging costs.</a:t>
            </a:r>
          </a:p>
          <a:p>
            <a:endParaRPr lang="en-US" dirty="0"/>
          </a:p>
          <a:p>
            <a:r>
              <a:rPr lang="en-US" dirty="0" smtClean="0"/>
              <a:t>-Follow up bathymetric mapping could show </a:t>
            </a:r>
            <a:r>
              <a:rPr lang="en-US" dirty="0"/>
              <a:t>2</a:t>
            </a:r>
            <a:r>
              <a:rPr lang="en-US" dirty="0" smtClean="0"/>
              <a:t> main results:</a:t>
            </a:r>
          </a:p>
          <a:p>
            <a:r>
              <a:rPr lang="en-US" dirty="0"/>
              <a:t>	</a:t>
            </a:r>
            <a:r>
              <a:rPr lang="en-US" dirty="0" smtClean="0"/>
              <a:t>1) The pond is accumulating muck at X rate. </a:t>
            </a:r>
            <a:r>
              <a:rPr lang="en-US" dirty="0"/>
              <a:t>D</a:t>
            </a:r>
            <a:r>
              <a:rPr lang="en-US" dirty="0" smtClean="0"/>
              <a:t>redging will be necessary sometime in the future.</a:t>
            </a:r>
          </a:p>
          <a:p>
            <a:r>
              <a:rPr lang="en-US" dirty="0"/>
              <a:t>	</a:t>
            </a:r>
            <a:r>
              <a:rPr lang="en-US" dirty="0" smtClean="0"/>
              <a:t>2) The pond is accumulating minimal muck and dredging may not be needed.</a:t>
            </a:r>
          </a:p>
        </p:txBody>
      </p:sp>
    </p:spTree>
    <p:extLst>
      <p:ext uri="{BB962C8B-B14F-4D97-AF65-F5344CB8AC3E}">
        <p14:creationId xmlns:p14="http://schemas.microsoft.com/office/powerpoint/2010/main" xmlns="" val="615736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524000"/>
            <a:ext cx="5791200" cy="646331"/>
          </a:xfrm>
          <a:prstGeom prst="rect">
            <a:avLst/>
          </a:prstGeom>
          <a:noFill/>
        </p:spPr>
        <p:txBody>
          <a:bodyPr wrap="square" rtlCol="0">
            <a:spAutoFit/>
          </a:bodyPr>
          <a:lstStyle/>
          <a:p>
            <a:pPr algn="ctr"/>
            <a:r>
              <a:rPr lang="en-US" sz="3600" dirty="0" smtClean="0"/>
              <a:t>Questions?</a:t>
            </a:r>
            <a:endParaRPr lang="en-US" sz="3600" dirty="0"/>
          </a:p>
        </p:txBody>
      </p:sp>
    </p:spTree>
    <p:extLst>
      <p:ext uri="{BB962C8B-B14F-4D97-AF65-F5344CB8AC3E}">
        <p14:creationId xmlns:p14="http://schemas.microsoft.com/office/powerpoint/2010/main" xmlns="" val="199475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1219200"/>
            <a:ext cx="7772400" cy="685799"/>
          </a:xfrm>
        </p:spPr>
        <p:txBody>
          <a:bodyPr/>
          <a:lstStyle/>
          <a:p>
            <a:r>
              <a:rPr lang="en-US" dirty="0" smtClean="0">
                <a:solidFill>
                  <a:schemeClr val="tx2">
                    <a:lumMod val="75000"/>
                  </a:schemeClr>
                </a:solidFill>
              </a:rPr>
              <a:t>Methods I</a:t>
            </a:r>
            <a:endParaRPr lang="en-US" dirty="0">
              <a:solidFill>
                <a:schemeClr val="tx2">
                  <a:lumMod val="75000"/>
                </a:schemeClr>
              </a:solidFill>
            </a:endParaRPr>
          </a:p>
        </p:txBody>
      </p:sp>
      <p:sp>
        <p:nvSpPr>
          <p:cNvPr id="3" name="Subtitle 2"/>
          <p:cNvSpPr>
            <a:spLocks noGrp="1"/>
          </p:cNvSpPr>
          <p:nvPr>
            <p:ph type="subTitle" idx="4294967295"/>
          </p:nvPr>
        </p:nvSpPr>
        <p:spPr>
          <a:xfrm>
            <a:off x="304800" y="1981200"/>
            <a:ext cx="8610600" cy="3962400"/>
          </a:xfrm>
        </p:spPr>
        <p:txBody>
          <a:bodyPr/>
          <a:lstStyle/>
          <a:p>
            <a:r>
              <a:rPr lang="en-US" b="0" dirty="0" smtClean="0">
                <a:solidFill>
                  <a:schemeClr val="tx2">
                    <a:lumMod val="50000"/>
                  </a:schemeClr>
                </a:solidFill>
                <a:latin typeface="Georgia" panose="02040502050405020303" pitchFamily="18" charset="0"/>
              </a:rPr>
              <a:t>Performed yearly standard water analysis 10/2014</a:t>
            </a:r>
          </a:p>
          <a:p>
            <a:pPr lvl="1"/>
            <a:r>
              <a:rPr lang="en-US" b="0" dirty="0" smtClean="0">
                <a:solidFill>
                  <a:schemeClr val="tx2">
                    <a:lumMod val="50000"/>
                  </a:schemeClr>
                </a:solidFill>
                <a:latin typeface="Georgia" panose="02040502050405020303" pitchFamily="18" charset="0"/>
              </a:rPr>
              <a:t>Proposed alum treatments on ponds 9 and 10 with the highest Phosphate levels</a:t>
            </a:r>
          </a:p>
          <a:p>
            <a:pPr lvl="1"/>
            <a:r>
              <a:rPr lang="en-US" b="0" dirty="0" smtClean="0">
                <a:solidFill>
                  <a:schemeClr val="tx2">
                    <a:lumMod val="50000"/>
                  </a:schemeClr>
                </a:solidFill>
                <a:latin typeface="Georgia" panose="02040502050405020303" pitchFamily="18" charset="0"/>
              </a:rPr>
              <a:t>Performed 120ppm alum treatment, May 2015, on pond 9</a:t>
            </a:r>
          </a:p>
          <a:p>
            <a:pPr lvl="1"/>
            <a:r>
              <a:rPr lang="en-US" b="0" dirty="0" smtClean="0">
                <a:solidFill>
                  <a:schemeClr val="tx2">
                    <a:lumMod val="50000"/>
                  </a:schemeClr>
                </a:solidFill>
                <a:latin typeface="Georgia" panose="02040502050405020303" pitchFamily="18" charset="0"/>
              </a:rPr>
              <a:t>Performed 120ppm alum treatment, May 2015, on pond 10</a:t>
            </a:r>
          </a:p>
        </p:txBody>
      </p:sp>
    </p:spTree>
    <p:extLst>
      <p:ext uri="{BB962C8B-B14F-4D97-AF65-F5344CB8AC3E}">
        <p14:creationId xmlns:p14="http://schemas.microsoft.com/office/powerpoint/2010/main" xmlns="" val="2703675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4031404280"/>
              </p:ext>
            </p:extLst>
          </p:nvPr>
        </p:nvGraphicFramePr>
        <p:xfrm>
          <a:off x="1524000" y="2057400"/>
          <a:ext cx="61722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txBox="1">
            <a:spLocks/>
          </p:cNvSpPr>
          <p:nvPr/>
        </p:nvSpPr>
        <p:spPr>
          <a:xfrm>
            <a:off x="685800" y="1219200"/>
            <a:ext cx="7772400" cy="685799"/>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3600" b="1" i="0" kern="1200" baseline="0">
                <a:solidFill>
                  <a:schemeClr val="accent1">
                    <a:lumMod val="75000"/>
                  </a:schemeClr>
                </a:solidFill>
                <a:latin typeface="Garamond" pitchFamily="18" charset="0"/>
                <a:ea typeface="+mj-ea"/>
                <a:cs typeface="+mj-cs"/>
              </a:defRPr>
            </a:lvl1pPr>
          </a:lstStyle>
          <a:p>
            <a:r>
              <a:rPr lang="en-US" smtClean="0">
                <a:solidFill>
                  <a:schemeClr val="tx2">
                    <a:lumMod val="75000"/>
                  </a:schemeClr>
                </a:solidFill>
              </a:rPr>
              <a:t>Results Ponds 9 and 10: 2015 Alum Treatments</a:t>
            </a:r>
            <a:endParaRPr lang="en-US" dirty="0">
              <a:solidFill>
                <a:schemeClr val="tx2">
                  <a:lumMod val="75000"/>
                </a:schemeClr>
              </a:solidFill>
            </a:endParaRPr>
          </a:p>
        </p:txBody>
      </p:sp>
    </p:spTree>
    <p:extLst>
      <p:ext uri="{BB962C8B-B14F-4D97-AF65-F5344CB8AC3E}">
        <p14:creationId xmlns:p14="http://schemas.microsoft.com/office/powerpoint/2010/main" xmlns="" val="227099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1219200"/>
            <a:ext cx="7772400" cy="685799"/>
          </a:xfrm>
        </p:spPr>
        <p:txBody>
          <a:bodyPr>
            <a:normAutofit fontScale="90000"/>
          </a:bodyPr>
          <a:lstStyle/>
          <a:p>
            <a:r>
              <a:rPr lang="en-US" dirty="0" smtClean="0">
                <a:solidFill>
                  <a:schemeClr val="tx2">
                    <a:lumMod val="75000"/>
                  </a:schemeClr>
                </a:solidFill>
              </a:rPr>
              <a:t>Results Ponds 9 and 10: 2015 Alum Treatments</a:t>
            </a:r>
            <a:endParaRPr lang="en-US" dirty="0">
              <a:solidFill>
                <a:schemeClr val="tx2">
                  <a:lumMod val="75000"/>
                </a:schemeClr>
              </a:solidFill>
            </a:endParaRPr>
          </a:p>
        </p:txBody>
      </p:sp>
      <p:sp>
        <p:nvSpPr>
          <p:cNvPr id="3" name="Subtitle 2"/>
          <p:cNvSpPr>
            <a:spLocks noGrp="1"/>
          </p:cNvSpPr>
          <p:nvPr>
            <p:ph type="subTitle" idx="4294967295"/>
          </p:nvPr>
        </p:nvSpPr>
        <p:spPr>
          <a:xfrm>
            <a:off x="304800" y="1981200"/>
            <a:ext cx="8610600" cy="4876800"/>
          </a:xfrm>
        </p:spPr>
        <p:txBody>
          <a:bodyPr>
            <a:normAutofit/>
          </a:bodyPr>
          <a:lstStyle/>
          <a:p>
            <a:r>
              <a:rPr lang="en-US" sz="1800" b="0" dirty="0" smtClean="0">
                <a:solidFill>
                  <a:schemeClr val="tx1"/>
                </a:solidFill>
              </a:rPr>
              <a:t>Reduced weed growth</a:t>
            </a:r>
          </a:p>
          <a:p>
            <a:pPr lvl="1"/>
            <a:r>
              <a:rPr lang="en-US" sz="1800" b="0" dirty="0" smtClean="0">
                <a:solidFill>
                  <a:schemeClr val="tx1"/>
                </a:solidFill>
              </a:rPr>
              <a:t>Yearly phosphate in pond 9 reduces from 1100ppb to 50ppb</a:t>
            </a:r>
          </a:p>
          <a:p>
            <a:pPr lvl="1"/>
            <a:r>
              <a:rPr lang="en-US" sz="1800" b="0" dirty="0" smtClean="0">
                <a:solidFill>
                  <a:schemeClr val="tx1"/>
                </a:solidFill>
              </a:rPr>
              <a:t>Yearly phosphate in pond 10 reduces from 1010ppb to 190ppb</a:t>
            </a:r>
          </a:p>
          <a:p>
            <a:r>
              <a:rPr lang="en-US" sz="1800" b="0" dirty="0" smtClean="0">
                <a:solidFill>
                  <a:schemeClr val="tx1"/>
                </a:solidFill>
              </a:rPr>
              <a:t>Drawbacks</a:t>
            </a:r>
          </a:p>
          <a:p>
            <a:pPr lvl="1"/>
            <a:r>
              <a:rPr lang="en-US" sz="1800" b="0" dirty="0" smtClean="0">
                <a:solidFill>
                  <a:schemeClr val="tx1"/>
                </a:solidFill>
              </a:rPr>
              <a:t>Phosphorous levels continue to increase over time primarily as a results of reclaimed water</a:t>
            </a:r>
          </a:p>
          <a:p>
            <a:pPr marL="514350" indent="-457200"/>
            <a:r>
              <a:rPr lang="en-US" sz="1800" b="0" dirty="0" smtClean="0">
                <a:solidFill>
                  <a:schemeClr val="tx1"/>
                </a:solidFill>
              </a:rPr>
              <a:t>Corrective Action</a:t>
            </a:r>
          </a:p>
          <a:p>
            <a:pPr marL="914400" lvl="1" indent="-457200"/>
            <a:r>
              <a:rPr lang="en-US" sz="1800" b="0" dirty="0" smtClean="0">
                <a:solidFill>
                  <a:schemeClr val="tx1"/>
                </a:solidFill>
              </a:rPr>
              <a:t>Continue to monitor total phosphorous and phosphate over time through assessments</a:t>
            </a:r>
          </a:p>
          <a:p>
            <a:pPr marL="914400" lvl="1" indent="-457200"/>
            <a:r>
              <a:rPr lang="en-US" sz="1800" b="0" dirty="0" smtClean="0">
                <a:solidFill>
                  <a:schemeClr val="tx1"/>
                </a:solidFill>
              </a:rPr>
              <a:t>Recommend alum treatments when required</a:t>
            </a:r>
            <a:endParaRPr lang="en-US" sz="1800" dirty="0">
              <a:solidFill>
                <a:schemeClr val="accent5">
                  <a:lumMod val="75000"/>
                </a:schemeClr>
              </a:solidFill>
            </a:endParaRPr>
          </a:p>
        </p:txBody>
      </p:sp>
    </p:spTree>
    <p:extLst>
      <p:ext uri="{BB962C8B-B14F-4D97-AF65-F5344CB8AC3E}">
        <p14:creationId xmlns:p14="http://schemas.microsoft.com/office/powerpoint/2010/main" xmlns="" val="697451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12775" y="1219200"/>
            <a:ext cx="7772400" cy="685799"/>
          </a:xfrm>
        </p:spPr>
        <p:txBody>
          <a:bodyPr/>
          <a:lstStyle/>
          <a:p>
            <a:r>
              <a:rPr lang="en-US" dirty="0" smtClean="0">
                <a:solidFill>
                  <a:schemeClr val="tx2">
                    <a:lumMod val="75000"/>
                  </a:schemeClr>
                </a:solidFill>
              </a:rPr>
              <a:t>Methods II </a:t>
            </a:r>
            <a:endParaRPr lang="en-US" dirty="0">
              <a:solidFill>
                <a:schemeClr val="tx2">
                  <a:lumMod val="75000"/>
                </a:schemeClr>
              </a:solidFill>
            </a:endParaRPr>
          </a:p>
        </p:txBody>
      </p:sp>
      <p:sp>
        <p:nvSpPr>
          <p:cNvPr id="3" name="Subtitle 2"/>
          <p:cNvSpPr>
            <a:spLocks noGrp="1"/>
          </p:cNvSpPr>
          <p:nvPr>
            <p:ph type="subTitle" idx="4294967295"/>
          </p:nvPr>
        </p:nvSpPr>
        <p:spPr>
          <a:xfrm>
            <a:off x="765174" y="1981200"/>
            <a:ext cx="7616825" cy="4267200"/>
          </a:xfrm>
        </p:spPr>
        <p:txBody>
          <a:bodyPr>
            <a:normAutofit/>
          </a:bodyPr>
          <a:lstStyle/>
          <a:p>
            <a:r>
              <a:rPr lang="en-US" b="0" dirty="0" smtClean="0">
                <a:solidFill>
                  <a:schemeClr val="accent5">
                    <a:lumMod val="75000"/>
                  </a:schemeClr>
                </a:solidFill>
                <a:latin typeface="Georgia" panose="02040502050405020303" pitchFamily="18" charset="0"/>
              </a:rPr>
              <a:t>Performed 2015 standard water analysis</a:t>
            </a:r>
          </a:p>
          <a:p>
            <a:pPr lvl="1"/>
            <a:r>
              <a:rPr lang="en-US" b="0" dirty="0" smtClean="0">
                <a:solidFill>
                  <a:schemeClr val="accent5">
                    <a:lumMod val="75000"/>
                  </a:schemeClr>
                </a:solidFill>
                <a:latin typeface="Georgia" panose="02040502050405020303" pitchFamily="18" charset="0"/>
              </a:rPr>
              <a:t>Proposed additional alum treatments on ponds 6 and 8 with the high phosphate levels. These ponds were also beginning to show very large algae blooms again.</a:t>
            </a:r>
          </a:p>
          <a:p>
            <a:pPr lvl="1"/>
            <a:r>
              <a:rPr lang="en-US" b="0" dirty="0" smtClean="0">
                <a:solidFill>
                  <a:schemeClr val="accent5">
                    <a:lumMod val="75000"/>
                  </a:schemeClr>
                </a:solidFill>
                <a:latin typeface="Georgia" panose="02040502050405020303" pitchFamily="18" charset="0"/>
              </a:rPr>
              <a:t>Performed 60ppm alum treatment, March 2016, on pond 6</a:t>
            </a:r>
          </a:p>
          <a:p>
            <a:pPr lvl="1"/>
            <a:r>
              <a:rPr lang="en-US" b="0" dirty="0" smtClean="0">
                <a:solidFill>
                  <a:schemeClr val="accent5">
                    <a:lumMod val="75000"/>
                  </a:schemeClr>
                </a:solidFill>
                <a:latin typeface="Georgia" panose="02040502050405020303" pitchFamily="18" charset="0"/>
              </a:rPr>
              <a:t>Performed 60ppm alum treatment, March 2016, on pond 8</a:t>
            </a:r>
          </a:p>
        </p:txBody>
      </p:sp>
      <p:sp>
        <p:nvSpPr>
          <p:cNvPr id="4" name="AutoShape 2" descr="data:image/jpeg;base64,/9j/4AAQSkZJRgABAQAAAQABAAD/2wCEAAkGBxMTEhUUExMWFhQXGBcZGBgYFxobGxwYGRgaGhwbGB0bHCggGh0lHBgZITEiJSkrLi4uHR8zODMsNygtLisBCgoKDg0OGhAQGiwkHyQsLCwsLCwsLCwsLCwsLCwsLCwsLCwsLCwsLCwsLCwsLCwsLCwsLCwsLCwsLCwsLCwsLP/AABEIARMAtwMBIgACEQEDEQH/xAAbAAACAwEBAQAAAAAAAAAAAAACAwABBAUGB//EADYQAAEDAgQEBAYCAgMBAAMAAAECESEAMQMSQVEEYXGBIpGh8AUTscHR4TLxBlIUQmJyFSOS/8QAGQEBAQEBAQEAAAAAAAAAAAAAAQACAwQF/8QAIREBAQEAAgIDAAMBAAAAAAAAAAERAiESMQNBcTJRYSL/2gAMAwEAAhEDEQA/APDZdGoVIOnlTSOz0CgTy717680LPv8AVRqL5fifahxI2b3vWSh9/uo29E3uKmXlFSApmlgKgPKiFUevcfqipQmopqiBex961aUzy92o0hTNXRJVLaDnVqTtDVRBahYuNp9jvVhPv9USjpy2oSvelUDqNaI7k+VXSgsfKqy0wCq+u34qQb0TVZmoD7/NQU1QjarI5VZvSivl1KY3PvUo8VpuKmhd9G608JpZHs/et0ShFQCpiiC/6qkSB786t7xBuImaogbdaafOqUqgl5R7mrE0TizzVka6/uhEgseZ0q2oltpUPOI6UEKVTHs8xVhHSpnvofetWEkfqrUBPIP5etWWd/6eiyy7me1Tl793oKiNZarSPvRLjZutApR0F/pTazFtv51G3q076VLs30qIFKY7dtqIRvNEED6NVD3rRi1TUTVCRtQrSSWdk/v80haQw/FSiIYexV0g4rhwKBI0YP8AenKSmfp9+tUrCBrV1bCiC9vx2qKT/VE1mLNvy60KDeZ5F/6oQSkdjtHrUy7COv0ohtI3j+6DExGMfWKLSFo/E261FLIAcNTEFwNfc9ai0PLSPft6Pro/oLdO/wBKJqvKd470IxJgExencClj6VZB79KJBifo3pp3oUkbGOn5oKgC3PlU+XOlGozfpUaz7VYNCoHS1Q7QasA2fTf81CA9n39igobs3vlQqvVqneOnSHtVlPU++tVSEP1eqLP793oiAI/A7VAgt7ikKUmp6UZB9/3QKTG3t6kiUsYqUOIogbnn+Wmrq8pF461toBb35VSi+oj3aKM/+mYlvKkqxC8g6yAT9K3azItNnkiq0kDp+RTQ8TtDaVC9y45RNBJIAtFvcURE/vXpUVhghy+97cm70KsRIk2g8+/pRuIBewYHVh6dWqw5h2JexD0xZdg7/frUIjX3ue9RAPOrZ3tR4gbbb1qAF21Z+tQJSnKLuw9tVqUnzafc0eYETE1SQ8v5S7UfhUkOekGhMae/tRvMtZ3/ADQYYl+utzvRagrS8EM1pogD23c1AHgFuj6XeiAndqiBKfTeoxiTRtmdiD61E/S7xUlZTBZmqkPtv0700mb60BT11qoRTc3Db/QVEpO96II87VeujClAAtUqwogPfpapTsGX6bPkMDz9kxvQpLQHNtZnd9Kfqwhh29KUom8KeIZu0tWgRjMbATcw+3uKiEOz2SLtTvlPJgCX1tu+1LguBpYqBMNubistIFAxfWRpvzpGJhpixHVm9ZrakAQ9+XXbSlpQMpiH0+7TVYIWlIG/S7HzoFFgxsXi/d/tTkX0JG3ImgLE/wAbWdw/2PlRSUA38jZrif11o1FR2b3yo1IDF5Gj+/rQkACzP1apASSCdotHny6VeODv9G/VUQIsNLvbQka1BLjnYFvLyo0gfk4Ozn3FFdoB22jnR5Q1pv6daEpLDccjI8nvQg4QI6l301ooZi3L+6Mhjz7DTXlQjEBJ6e+rtV66SsMAaWtUFy4bvvvRoJ1IGze2fSqSrQEctfMMKkgTI0g28qAQOUyb/wBUSSHk7i4212ocVJMGDp2NVULwxmLm3vamlGzFpvbXtTMNOUPE7vf3/dMAY9efL3aqRWkJMx6dOjdquiUktr1dvKqp0NmGwJUQpwLf1Gm9DjIBBlQ1cJAI5Wn+61YqCZD5mGrfrt1pBwy4SVAXNrW3ETWqIWQlwmA11QOlTGS8lJ5a0eRlMlJBPVo3IDCjKGBeRoAxcd70FnynNLnlE7s59KFASYIm7ET9elPIzCUmDqW8ulT5JBjW5zG7VIOCmTDRa3sUjCSB2LdzsfKa0DDGYHVjpPvlSk4RYOXl3fTznzqqBM/xbq8bv+amMRo94Nx+qbiqAAaBLzaNNO1K+cxCQc3Ji/V6LTIhcEWLj3FXq2v1FUrDLhh1Gz+/bVSRqwE3e+oejVhakEGSz+4qYebUyYZvX3aikuecTr0f7UWGt2nd7+UnnQQ4iSJYDmxP29apCob2RyogbMzRbrO33qyZezdJGvONzUlL/wBvxqPfKKDNqNLzqdTanDDZoDCzOBPKolLKgRD7fmoAJDPZJL6VGDvPvWiOEVPza3Xe5qIA1SOTBx3qQWcuRNiDs9GE3hpL/R5qkkv1l5i+4tNGlNwXj/bbe9UQEEc+RZo7WqUv5BK82jbdqlMv+LHWIcnxBnD6eUaxd6Wo2cZlAwWLbgmBWnif42BVsTMbdKSUk5VEh3bQGbNfS1aoilrhlOk6M47a/RqXip8ToVZgeg2DPPI05eWSDqSSYG1gz0vCD6PJ68mBFuVFqCkPKdt2YG1jOtLw8rFlAEe/43v9qcgBJLlUaOVPzHP6d6DDzZbEOQSyRHV7+lqNJKMFKWUAZgRz/wD686vFABIYJ5gWJA2uH86cpLDxO73UWD25hvzSlgQpKM8tOV+rp60IGMTOUB7+Igtza80KycuYwXdmv1/qjx1kqlJzXG76kbxyoOIwHIvl2LJJMve/ei1pSn2KTd3J1aAB7eouBLOT5DY96bhoIdMwbPysaz8QJuXBaR5tyqtUZ/mMSA/n7+tak4yWaZG+nKYpaOGDMo9/d4u1THwIEi1nluk1mdGjQGcSRDa+/KjS6dCYffy1flQJwwkBKr6F/ob0DPIKgJYnbbz9mnRhuIn/ANAamZezTb0oMjMXAdwWJE6/3TCQCGd1wN4EnYUeQQzliYJl+YapFhJDw3d/dz6VCRqZD77C3ffajJIfZiRIED8UBUi0NfUs3lz1q1LGI2hk2cW7doqKxTLh3e0R32/NUEAAqh4IuRrz9K0JUC4BfU3F930pgpWAmXvGwvFi/wBKlaFEQXibzUrU6ZasFyzFQLSSCQxexAANAokhkqeLyRmcvO/JqctMPOVmmQTYNLTz8qpZBZeRTBoAZyYYQLE3qLOgJYhCnIHiEWu42AdqPDTrGWGObTcBm8qi+KlVkqmHDsNobUl5oVpDuWUWcnKSQOcNrb0o1KCGCbZdpaRzG5dutVlIuoO8GTbQRbzpicR3ewBiQwnd7xblQHDAILXJgFvTNJgQ9WpEkZbAloiL23OpoEkpKiEgzDbG97sPxV54fQnQC/R+fu9LAKQoB5MeFg0guR9tqNOGYiJU7bsZ09G6nSkggNAJVIJs92mbaUwAJWxWHH3az9Gv+KBWKWCktJgMHcuZi7a0acV80MSFEQbFzP8A9c9ayLWElJkBUSX0uB12eti8MuADpJ1Yb5b6ed71w/iGOr5pJggBgbgEelY5XI1xm101JTYkqYMU6zufvTk4JSzpIixDHe5ECetY/hWEtziOXd3DtuXbT1r0nGrzgKKVpMl3LqOYOxIEObCa5cfl/wCsduXw5x1xcTBU4BYBW2haP6qfLylspMkBiAwO/lzosHAGYEqePDyA1MGZFWcR7KdgIO82YM8bb13cCxBMEr0DPzggE/TWjxllwwygAmQdP/n90QCUqDljszaBgSGe/SiUoAkgnNswZ9ZMelQZc5MiXYOWYbc9r861JwH0kaB2371QTIdwUj+Vw3qHtpQ4hJLkwks8ySZhJt+KiXh4IcBQ5+J4lpiGp6cNibk+9/vV4iLSWiS3Zte/PWlcRhOYnTbta0Veh7PzB4Yjeb83DD+qlVgYRTfaRPs1K3Ky1YmGEhaf4gKc7qJdpsw2tNMGCySZVA2CRPQSX/qn5SQCthqBlKfEDctu7sTvUOEopSTh+pOW9xrp7vnSycThhgQSA4jwloAdQ/dLxMNK85SotAAduuvWrW8i5sSMp89W531tSMXh2SF6FoZ3cFmdvLnWdawfzbgJSW3IB5at3emFlWOQEayTM/8AnafxWT/jhifCYzGXJeAAAA8vIpqF5CAp8xZnJF9Bdo16VasOxFlIgDw6ddgwG4/FZEYgWpTJALaGx0Dsx9zWhnIUUgkWDlLM9tI50CQlDlISXM5lGzu2V3f6sKtWKw0gJlOYEnMCXEWEE6v96042CzfyTqWD7MLPWPBT4c4WlAjZxu4Zn8r1qc/9T4lMVFpLixabjQxNUqxjwnSSlIEu5bmAQY0P3rh/5JhFOKdyEx2bQ8q9KrhgHzEEgku9jd4Hhnp1rzXx/iMJZTkUFKSGUHN+rms8vTXH27PA5MJeEtGK4yfxk+IR0ck2Y10+P4pRBAWrIsuEkOm5gBvCcxMvWP8AxNSFYQyhWZLkkhkyBfS4E+tbTxJxFLGcLyqhIB8KnZg8gNq015Pjm/J+Po/Ny4z4v1mSsJAGIlISXLX7AN6TQqxkQImxJBnpsNP3WgpBzObMAJBfq4/dZ5SolbnK0gMXIGwbVvO9e3XzCsfh5DM7hhublydJ/FPVhM3hDKD6umz26k96JKyAXKjtJMg3fQSdrVeI75iNYUD4juCCGHTl3qQccAOygE8wWvcabxTcYJYKKXtLOTPT1qvlQHkieTlgB4Qx7UsAOQk5mP8AHSGZjoeY2q0BCMwcRqQX005/1VpwP+xYpNwXe3I8v6o0IzqZyb66OHlm2H3pmQANJEO4JBe4Y6a2/FSCjBSQ7QYY2LG7G1qlNw8APmS7mHDHnD2FStRnDsxzKzBkeEhQdhGpkGALDlFJ4hLsUqyFSrhSy4Fh/wCQ01sXiKTiBIJIhwQCxVq5Dy94rDi4irJBUArZgNACeRBLm86GueumFpw7KWTpBUmQkyoP/IbdRvUxyjMxgodgJMyxb+IAjnzo+PxykpAIJZy5BJIYsSA7uRD20ik4mDY5ic38ilmI1S+it3/NGnFYK3U0eN2chMu5N3BZgAR5VOGQvEScpAA1bxCByZ3eX+tRakZUs7DMILSDZgRBN22ofh+GlSgAoQCVFnvbLtPeextR6sQtlSxSGBBy5uwAa4NZ/nJKiHykuACBdnNwQnXXzerxVuSVkF3B/kmIsMznbkxto04iEKC7ABlEhkGZIa5/kG1flVqxPklRIzJBY2BKmUbHWwePSuT8V+MfLJQJX/F2KQznQHY2PWup8QWEAlKQVAeEKBYFQAEHUvr/AK14jHxD4UqHic5lM0npaaLVIX8T+I4i1OtT7DTkzUjCSVWDqvH2FLWkzIPfn5U35jS7WmfzQ09B8G+OYvDpOVJbV3bcPHKudh8atKlYuZQWSpRVqSS5f8Vo4jFwfkKDqGI0JKVAXGr2azwz8q5/D8MtSCRhrKRcgKIDTJAjeazxk3W+XK2ZXruD4z/kJSpZCC4BUIBLsBbUexXS4lCleAFUEnQOBIZxbvXlfhjKVhpU6iLpSFEAHVQSXh3hnavVcNioZXiIUSUlRfMWmwYw4AtWpy7xzvHrYmBhqnMogJYZmlXfXof1UOGrK4AlmAIFjDg+9JpyFJAYKbYAkszmQT6D6UGPi/7Asb+JnLgB4vYx+a1rKl4gAaGtlOh6Ac3YVlxlKBZIYFvEwDzAJYMeVbgvxZpIXPIQNFeHWljKT4mDylgbkvfbWNxVqxMPAS7KJzC92m0We9TMnMzMkWe56B2PkaNGEoHxKJ7aDUN131fSjVgjM4LwXh/V4PcVahhJZ0a3IAd+cjpUpayAA4IDfxCHcvrdr1KdGOTi/EVFpAJABJAdQcXLTbrW35wKAoFBDkZVk7FgIl9+2j1wlIDuygRcMfU29P00cUpLBJLzM94PKsujqrxRlDYbLIMQyQ83bbR5NLxcRCYGZBDDKCCUq2OjG56nvhTxV1FDuGFy4J0B35WrRh8cyv5KJU8QEy5ZtI1vQsOwlBIAJJKgXWkAgiSZfeC/6ozwwKSQILZ3CXAfYm8W+1Y0YgSUhS3e4SGGkKOoH5pw+IykZinKYgBmBCZc31vUsaMIpWkBwnMVREhwALNmh20bTSsUkESpTnwoKSANAYE2fWPKiSvDZlFBLFV3AJkgJB0Dh9fq3H4dZYA2ghMnNCnLOG6jQVasea/yr4gAUYQJAhRD/wDY8gORvIeuPhcbLqYyzmYb10pHxrFC+IxCGAzEPeBBNYcFb9iG36CpH4rZ1OMoGnP30o0h+b6UpROjjkRNMwOV4q+k6/xBeKrhkDGwyADlRiMxyAE5C48QBYja21P+CfH04OErCGHmzJU5VMkFIjMIb71zON47FxEJRiklKSSlJJYFgNdWA8qyYKwFB25S+9ENr1fBfHBwmBhJwQn561KWtTkKSEkAJcHUA8vOvQfFfjKeJCF5EpWxzKCgFEONJ67bV84+K8ThrUg4aCAnDSlQLfzBLkM977uTXR/xjjFfMSCouWElmCbdhas53p3rHrSieUKypT4lXjQAQ3YUYeZUNDmUIDA6WIPPS+lCeKTmUcRTM7AyZ0jsWmuajFynPJS7O5dtm7mW1rTLqpzJIlRIEJInqfy5pmIsAkq8IYaO7icxUJYC5O1c1fxEvD2aS1+3OtfG8ShKswZUCXs7aWdtZpWN2HhkFRzExcp3aXoFAKIJJdP/AFDXA2u1vKsWFxKQLkm8kh2Zt0v6VXCcchSSWJILmyj6NprVox0MLEJURDASOd7NfrUrLh44YZAS+kJbzAf1qVaseeKS7S20wx1iR71osbAxDY3NuzTECmAuoBMhmPiPLRvCX7UzGSCSA/NyAANNHFR1kGAsRqH6c2Io8PBWofxUebgOTyN9J5U/ExvC2WZkmAWktDgiavAxVK8RzNrmJLxM2abc6jrEnAWCzd3DDrsaYcJZu7kOOh+lb8FYBYkiBJhhqAQ36qJxLFzdvDcBpDAAvp7kWuYnDXIYvYxtE/um5MQJKiGYOTHZ23rdmU5GZ0uXCrnNMEgy/wBKy/FOKCMLEiMuUHWXAD9TaW+kteLUrcMOcx/dCAEmSYZherwRqS/V+l6HIwM/dvtSBodYUW/iHd9HbXrejwQdSBrFIwn6t2FW7JcM+o5fig9HYi9zra9RGHYw/wB+dAq06iP1WlBDQ1vd6kQt28RY6TY1q+GvnEgSw+lZMVNoE7fZ6f8ADsQZ0vZw/a7jtUna+Q6sxUrzeela0r8uf2qY3GI/1iNG9dqyYvF7CN9aPJY2tS14gDO19aw51bE96E2tR5nHTPFtAcpPSgHxFYdtbl/x1rDmLj7aUOvbdqz5VY6H/wCTx8mUYhy/6uDzt1q6wgQ/h2aalGl18DBASyibPAIvDHYxVrDMFa8g7EjlPWz71YVt/ENDiS1iIO1LwzBzFmdtIL6t613cwrCRJDNzDk7jkwo1EFpJmMtmvANp1P2pIBBSVEtDmBrGtXkZRUAW5D8zLm1BNWUuCkur/sZuQ0QRdqZhoEh9AP5OxNheYu1ZEqIZTgCYIOvWtCVlnD3L3a3mBa+1SbE4TEvLsYJtcgnr9RXD/wAiQEoghyqzayxrpLQHcwRI0cRvEVyfj2ASkEEskgs5uQ3mH+lVEeeKXLEwGeKhTefOO9qan4ctSVGxTzuKRlAbU7dKCXibSKagkkWfbl1qFCrq7OR601SUg7holr1JOJTzhgAA96HhiSCA/k9dDA4QZsoBJSrLzzPPvnXR+JcBiYeEMUH5bRDBwosX1NY8vprHnlr8BDAF6PAm4Yj3FBjMTueWvM/mr4Zxu/P7bitB2AALiqxMS0a3pWJztF/waE4b3rm01qIyuC/vyoVF7Ul2aGHkKdhEBmKSKCALYT9qAYpB06CjOUzfp73pJJBsamaNWOHsR0qVRUJvpvUqWuxlBDzzZyDVLcyojqRfl5RQpWWi235qfMsCdLE/a9ehlAvQ/wAZN/07PVnGdTBTCNGn6dqXmDhufTlo0VWNxBJJDN7i1Z8o140eUkyY7X3er+YkWOlpY9f7rBjJUdqD/jgXW/IGs+Rx0zxUEOHMljP15tWLieIVlIGst29aSUAQxbnUWkC/m+9Z04xfD+FXjLyoEncsOpNZcfh1JUpJTKSQQbguxevQfA8UJxMQj/phrUAGnKHadGesf+UurFGKoFPzkYeIA1/DlJ7qQTTOV8savCeHl9uXxCY+lJkeda8LDZJKgwe/XWsq0MWDxdjHbrW44uj8M4uWnxZhfVo+nrXT+K8dm4bCTl8QUyi8skFvqK84lQBYOGh9jfpXVWM3DEv4vmDXRiPq1Ys70yubhKyqLgG1/d6918P4jgOIwMVJQMLiMvhJzeLIH8JNio85avDIQMzrdgQ7a6RXqvjXwFHDjAxMJRUnGSTJBykNbkx7N5XOzqOnDhcvJxlr9k0/DTH7peNlDwNHNDhreX9Gb0rDJycWCCmOdROKkeEJBiYmgxVAUhOE5uZ6+lC0/wCYXZmbtNLUoPZ6gVleHnlFQKAJ8PvypBqgAx3A5/SpQYeIEym20VKi0oxSzPGnedJqvnG5D+hpOEQNg3u2tTFUVm48q2YeeJ2qBQAYkT51kY6ERV4iIJjT+ulGLTVgAQffs0AxWvSEpnX396LOHcN/dODR4uIk29+dUknYO7ef6oAqHZjvvV4ayTEyJ2oWi4biPl4gWzwQRIcGCHuINYONxgpRCFLOGCcgVcC7Fou9orqYiQdQDMVzsoszglvXlrTxVtzGjhQk4C/9gG62bu9c5Vp8jWvBxsoxEqvlUB10asXyy7tetRkLgljFO/5SgCmz6NTOKwxcsCbdqTh+OBcUheBh5jlDuTPTz3r2H+T8WlacAJW+VKnAsB4QkDmwJPWvK/DeIQhXiTqz7Tse9dn4+jxo8WYZQHvBAI7Vy5zeUdePPOFn9simMO0e+VQcMJMm239NS14ZEQ4FCMRTSOk+lX4w14/D7EEAfTWkrSWEuRsd+9OXipSl5EHV6xOFatq9vSiGrKy3iYH3tTU4mVwcp9xUOAG0J5/ml/8AGcwOc+vWnodjKhu41HPnUolrSC5ADdx2qUJeGAG1on86BKtgBvrzq1TpH3rZWkmX1FUoOA9Tp3+kVFBxBFSKxS3v3tQKG/lRJ6b+ffrRl/PWrQUMVViO3uaJGMEiJNExN2OlCEpSQW7ValJxCouRGtZlBldC/ueddpGVKAWi/Mdq4vGNnfo8doerjVymNfxDggCMR3Spo2isywymFng9bV18HxYD6KSoNq4n7Vw+GwySkwwIubtVxqrZjJOVmkSPzXNw1G4uHL120LOuoedq5XF4YQo/yymxj19auN+hY2YeGjGEkJX/ALWBP/rZ92rofD8IqHyMYELQDlGraZTYtXnsLGKWP/WY0O4r0HwzHUtJAyqyDNhlQJKb+F3o59RRgUCosSzaP7vVfMSm5kUfEcPiKKidSTHPesmLwaxZJbp+6plV00SpyTt3o1IBkOzNpt/VIThEh59QzX+9ArDJgW1Ufv3pwNvAo3L7607EAADMQPz0rLh5wlgIHqQPWgw+IlmIH39j0rNmtbMbAjcW2PsVKTiYxKYu8t6fipVlFsPQN6YpAv8AfzpKVSPX3zpqJfxAfrmaa3Agbjvu/wCKWpzrPUU3rq9KKQztUAlZEDvrRJClCKEJ5l/pTUmdO33961VMpw1m8B9O1nvR4WGBKg4m9uVtaeEM5GUj79KSpCuTDYddPdqtHo44hNn6adA1YuPwIGl4b61qw3ScwOx8r1n+I8QopBckub7T+KuPtW7G7/H/ABIKGlyz7Q/euVweE+IUKfwlVtGvXR4ABQC8M5SGLGZ1q1cN/wDvVP8AJObuW+9W91f0WMA/7R/Y+opnxBAKCEu7X/rl9KpQIiYmOrVq4VAmdZew51jc7MjzuCpgQqUmSzODuOnrXZ+FYKkF7oP8VgEpPItKTyLVy/iPC5FkXBkEe961/AMZQUUpxMqlWlgSNDXXl3x1me3W43DCZKgHD6Mfz5UjD4hJgLS7bfmt+GnOwxHfxO7NpLm4MnWsmNwCQu4kvbpL7Xrhs9VvsjFwSC8ToB7Fc8YagpiC/J7V2jwi2ZTMmzS768xHrSFYJIGUnWOY2NU54LHPSvICGL+kzSlJUp3gxtNWvHLsYrYnGTkJcTqz2+ldO52z7YcElLzL2FStf/CK2KFOWkEPepV5T7ZyiAh9Z+tOSssZ593qVK06wGMo5QXlzQhUjv8AWpUqgokLM9NhRYiAyo0B86lSsL6IJlvcU74cczvPhf61dSm+lPYMXDEf/J9GaseJhgpD7p9UmpUp4j7X8G/kRyPoa6fGIHz0xfDD851qVKOf8jPTLwyj8wjRyOz1vwUAhQNn+oJ+oqVKzTxYvj6Yw+hHpXBSs5gXl6lSuvx/xZ5+3s8fjMR8HxGb1fGAKAJAfptUqV5r9OnFSVPmfalYQgHUq+37qVKyKmLgpMkTH0rk8SWBaIqVK6fGxyZ+HxVOZMGrqVK6WMx//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7" descr="data:image/jpeg;base64,/9j/4AAQSkZJRgABAQAAAQABAAD/2wCEAAkGBxMTEhUUExMWFhQXGBcZGBgYFxobGxwYGRgaGhwbGB0bHCggGh0lHBgZITEiJSkrLi4uHR8zODMsNygtLisBCgoKDg0OGhAQGiwkHyQsLCwsLCwsLCwsLCwsLCwsLCwsLCwsLCwsLCwsLCwsLCwsLCwsLCwsLCwsLCwsLCwsLP/AABEIARMAtwMBIgACEQEDEQH/xAAbAAACAwEBAQAAAAAAAAAAAAACAwABBAUGB//EADYQAAEDAgQEBAYCAgMBAAMAAAECESEAMQMSQVEEYXGBIpGh8AUTscHR4TLxBlIUQmJyFSOS/8QAGQEBAQEBAQEAAAAAAAAAAAAAAQACAwQF/8QAIREBAQEAAgIDAAMBAAAAAAAAAAERAiESMQNBcTJRYSL/2gAMAwEAAhEDEQA/APDZdGoVIOnlTSOz0CgTy717680LPv8AVRqL5fifahxI2b3vWSh9/uo29E3uKmXlFSApmlgKgPKiFUevcfqipQmopqiBex961aUzy92o0hTNXRJVLaDnVqTtDVRBahYuNp9jvVhPv9USjpy2oSvelUDqNaI7k+VXSgsfKqy0wCq+u34qQb0TVZmoD7/NQU1QjarI5VZvSivl1KY3PvUo8VpuKmhd9G608JpZHs/et0ShFQCpiiC/6qkSB786t7xBuImaogbdaafOqUqgl5R7mrE0TizzVka6/uhEgseZ0q2oltpUPOI6UEKVTHs8xVhHSpnvofetWEkfqrUBPIP5etWWd/6eiyy7me1Tl793oKiNZarSPvRLjZutApR0F/pTazFtv51G3q076VLs30qIFKY7dtqIRvNEED6NVD3rRi1TUTVCRtQrSSWdk/v80haQw/FSiIYexV0g4rhwKBI0YP8AenKSmfp9+tUrCBrV1bCiC9vx2qKT/VE1mLNvy60KDeZ5F/6oQSkdjtHrUy7COv0ohtI3j+6DExGMfWKLSFo/E261FLIAcNTEFwNfc9ai0PLSPft6Pro/oLdO/wBKJqvKd470IxJgExencClj6VZB79KJBifo3pp3oUkbGOn5oKgC3PlU+XOlGozfpUaz7VYNCoHS1Q7QasA2fTf81CA9n39igobs3vlQqvVqneOnSHtVlPU++tVSEP1eqLP793oiAI/A7VAgt7ikKUmp6UZB9/3QKTG3t6kiUsYqUOIogbnn+Wmrq8pF461toBb35VSi+oj3aKM/+mYlvKkqxC8g6yAT9K3azItNnkiq0kDp+RTQ8TtDaVC9y45RNBJIAtFvcURE/vXpUVhghy+97cm70KsRIk2g8+/pRuIBewYHVh6dWqw5h2JexD0xZdg7/frUIjX3ue9RAPOrZ3tR4gbbb1qAF21Z+tQJSnKLuw9tVqUnzafc0eYETE1SQ8v5S7UfhUkOekGhMae/tRvMtZ3/ADQYYl+utzvRagrS8EM1pogD23c1AHgFuj6XeiAndqiBKfTeoxiTRtmdiD61E/S7xUlZTBZmqkPtv0700mb60BT11qoRTc3Db/QVEpO96II87VeujClAAtUqwogPfpapTsGX6bPkMDz9kxvQpLQHNtZnd9Kfqwhh29KUom8KeIZu0tWgRjMbATcw+3uKiEOz2SLtTvlPJgCX1tu+1LguBpYqBMNubistIFAxfWRpvzpGJhpixHVm9ZrakAQ9+XXbSlpQMpiH0+7TVYIWlIG/S7HzoFFgxsXi/d/tTkX0JG3ImgLE/wAbWdw/2PlRSUA38jZrif11o1FR2b3yo1IDF5Gj+/rQkACzP1apASSCdotHny6VeODv9G/VUQIsNLvbQka1BLjnYFvLyo0gfk4Ozn3FFdoB22jnR5Q1pv6daEpLDccjI8nvQg4QI6l301ooZi3L+6Mhjz7DTXlQjEBJ6e+rtV66SsMAaWtUFy4bvvvRoJ1IGze2fSqSrQEctfMMKkgTI0g28qAQOUyb/wBUSSHk7i4212ocVJMGDp2NVULwxmLm3vamlGzFpvbXtTMNOUPE7vf3/dMAY9efL3aqRWkJMx6dOjdquiUktr1dvKqp0NmGwJUQpwLf1Gm9DjIBBlQ1cJAI5Wn+61YqCZD5mGrfrt1pBwy4SVAXNrW3ETWqIWQlwmA11QOlTGS8lJ5a0eRlMlJBPVo3IDCjKGBeRoAxcd70FnynNLnlE7s59KFASYIm7ET9elPIzCUmDqW8ulT5JBjW5zG7VIOCmTDRa3sUjCSB2LdzsfKa0DDGYHVjpPvlSk4RYOXl3fTznzqqBM/xbq8bv+amMRo94Nx+qbiqAAaBLzaNNO1K+cxCQc3Ji/V6LTIhcEWLj3FXq2v1FUrDLhh1Gz+/bVSRqwE3e+oejVhakEGSz+4qYebUyYZvX3aikuecTr0f7UWGt2nd7+UnnQQ4iSJYDmxP29apCob2RyogbMzRbrO33qyZezdJGvONzUlL/wBvxqPfKKDNqNLzqdTanDDZoDCzOBPKolLKgRD7fmoAJDPZJL6VGDvPvWiOEVPza3Xe5qIA1SOTBx3qQWcuRNiDs9GE3hpL/R5qkkv1l5i+4tNGlNwXj/bbe9UQEEc+RZo7WqUv5BK82jbdqlMv+LHWIcnxBnD6eUaxd6Wo2cZlAwWLbgmBWnif42BVsTMbdKSUk5VEh3bQGbNfS1aoilrhlOk6M47a/RqXip8ToVZgeg2DPPI05eWSDqSSYG1gz0vCD6PJ68mBFuVFqCkPKdt2YG1jOtLw8rFlAEe/43v9qcgBJLlUaOVPzHP6d6DDzZbEOQSyRHV7+lqNJKMFKWUAZgRz/wD686vFABIYJ5gWJA2uH86cpLDxO73UWD25hvzSlgQpKM8tOV+rp60IGMTOUB7+Igtza80KycuYwXdmv1/qjx1kqlJzXG76kbxyoOIwHIvl2LJJMve/ei1pSn2KTd3J1aAB7eouBLOT5DY96bhoIdMwbPysaz8QJuXBaR5tyqtUZ/mMSA/n7+tak4yWaZG+nKYpaOGDMo9/d4u1THwIEi1nluk1mdGjQGcSRDa+/KjS6dCYffy1flQJwwkBKr6F/ob0DPIKgJYnbbz9mnRhuIn/ANAamZezTb0oMjMXAdwWJE6/3TCQCGd1wN4EnYUeQQzliYJl+YapFhJDw3d/dz6VCRqZD77C3ffajJIfZiRIED8UBUi0NfUs3lz1q1LGI2hk2cW7doqKxTLh3e0R32/NUEAAqh4IuRrz9K0JUC4BfU3F930pgpWAmXvGwvFi/wBKlaFEQXibzUrU6ZasFyzFQLSSCQxexAANAokhkqeLyRmcvO/JqctMPOVmmQTYNLTz8qpZBZeRTBoAZyYYQLE3qLOgJYhCnIHiEWu42AdqPDTrGWGObTcBm8qi+KlVkqmHDsNobUl5oVpDuWUWcnKSQOcNrb0o1KCGCbZdpaRzG5dutVlIuoO8GTbQRbzpicR3ewBiQwnd7xblQHDAILXJgFvTNJgQ9WpEkZbAloiL23OpoEkpKiEgzDbG97sPxV54fQnQC/R+fu9LAKQoB5MeFg0guR9tqNOGYiJU7bsZ09G6nSkggNAJVIJs92mbaUwAJWxWHH3az9Gv+KBWKWCktJgMHcuZi7a0acV80MSFEQbFzP8A9c9ayLWElJkBUSX0uB12eti8MuADpJ1Yb5b6ed71w/iGOr5pJggBgbgEelY5XI1xm101JTYkqYMU6zufvTk4JSzpIixDHe5ECetY/hWEtziOXd3DtuXbT1r0nGrzgKKVpMl3LqOYOxIEObCa5cfl/wCsduXw5x1xcTBU4BYBW2haP6qfLylspMkBiAwO/lzosHAGYEqePDyA1MGZFWcR7KdgIO82YM8bb13cCxBMEr0DPzggE/TWjxllwwygAmQdP/n90QCUqDljszaBgSGe/SiUoAkgnNswZ9ZMelQZc5MiXYOWYbc9r861JwH0kaB2371QTIdwUj+Vw3qHtpQ4hJLkwks8ySZhJt+KiXh4IcBQ5+J4lpiGp6cNibk+9/vV4iLSWiS3Zte/PWlcRhOYnTbta0Veh7PzB4Yjeb83DD+qlVgYRTfaRPs1K3Ky1YmGEhaf4gKc7qJdpsw2tNMGCySZVA2CRPQSX/qn5SQCthqBlKfEDctu7sTvUOEopSTh+pOW9xrp7vnSycThhgQSA4jwloAdQ/dLxMNK85SotAAduuvWrW8i5sSMp89W531tSMXh2SF6FoZ3cFmdvLnWdawfzbgJSW3IB5at3emFlWOQEayTM/8AnafxWT/jhifCYzGXJeAAAA8vIpqF5CAp8xZnJF9Bdo16VasOxFlIgDw6ddgwG4/FZEYgWpTJALaGx0Dsx9zWhnIUUgkWDlLM9tI50CQlDlISXM5lGzu2V3f6sKtWKw0gJlOYEnMCXEWEE6v96042CzfyTqWD7MLPWPBT4c4WlAjZxu4Zn8r1qc/9T4lMVFpLixabjQxNUqxjwnSSlIEu5bmAQY0P3rh/5JhFOKdyEx2bQ8q9KrhgHzEEgku9jd4Hhnp1rzXx/iMJZTkUFKSGUHN+rms8vTXH27PA5MJeEtGK4yfxk+IR0ck2Y10+P4pRBAWrIsuEkOm5gBvCcxMvWP8AxNSFYQyhWZLkkhkyBfS4E+tbTxJxFLGcLyqhIB8KnZg8gNq015Pjm/J+Po/Ny4z4v1mSsJAGIlISXLX7AN6TQqxkQImxJBnpsNP3WgpBzObMAJBfq4/dZ5SolbnK0gMXIGwbVvO9e3XzCsfh5DM7hhublydJ/FPVhM3hDKD6umz26k96JKyAXKjtJMg3fQSdrVeI75iNYUD4juCCGHTl3qQccAOygE8wWvcabxTcYJYKKXtLOTPT1qvlQHkieTlgB4Qx7UsAOQk5mP8AHSGZjoeY2q0BCMwcRqQX005/1VpwP+xYpNwXe3I8v6o0IzqZyb66OHlm2H3pmQANJEO4JBe4Y6a2/FSCjBSQ7QYY2LG7G1qlNw8APmS7mHDHnD2FStRnDsxzKzBkeEhQdhGpkGALDlFJ4hLsUqyFSrhSy4Fh/wCQ01sXiKTiBIJIhwQCxVq5Dy94rDi4irJBUArZgNACeRBLm86GueumFpw7KWTpBUmQkyoP/IbdRvUxyjMxgodgJMyxb+IAjnzo+PxykpAIJZy5BJIYsSA7uRD20ik4mDY5ic38ilmI1S+it3/NGnFYK3U0eN2chMu5N3BZgAR5VOGQvEScpAA1bxCByZ3eX+tRakZUs7DMILSDZgRBN22ofh+GlSgAoQCVFnvbLtPeextR6sQtlSxSGBBy5uwAa4NZ/nJKiHykuACBdnNwQnXXzerxVuSVkF3B/kmIsMznbkxto04iEKC7ABlEhkGZIa5/kG1flVqxPklRIzJBY2BKmUbHWwePSuT8V+MfLJQJX/F2KQznQHY2PWup8QWEAlKQVAeEKBYFQAEHUvr/AK14jHxD4UqHic5lM0npaaLVIX8T+I4i1OtT7DTkzUjCSVWDqvH2FLWkzIPfn5U35jS7WmfzQ09B8G+OYvDpOVJbV3bcPHKudh8atKlYuZQWSpRVqSS5f8Vo4jFwfkKDqGI0JKVAXGr2azwz8q5/D8MtSCRhrKRcgKIDTJAjeazxk3W+XK2ZXruD4z/kJSpZCC4BUIBLsBbUexXS4lCleAFUEnQOBIZxbvXlfhjKVhpU6iLpSFEAHVQSXh3hnavVcNioZXiIUSUlRfMWmwYw4AtWpy7xzvHrYmBhqnMogJYZmlXfXof1UOGrK4AlmAIFjDg+9JpyFJAYKbYAkszmQT6D6UGPi/7Asb+JnLgB4vYx+a1rKl4gAaGtlOh6Ac3YVlxlKBZIYFvEwDzAJYMeVbgvxZpIXPIQNFeHWljKT4mDylgbkvfbWNxVqxMPAS7KJzC92m0We9TMnMzMkWe56B2PkaNGEoHxKJ7aDUN131fSjVgjM4LwXh/V4PcVahhJZ0a3IAd+cjpUpayAA4IDfxCHcvrdr1KdGOTi/EVFpAJABJAdQcXLTbrW35wKAoFBDkZVk7FgIl9+2j1wlIDuygRcMfU29P00cUpLBJLzM94PKsujqrxRlDYbLIMQyQ83bbR5NLxcRCYGZBDDKCCUq2OjG56nvhTxV1FDuGFy4J0B35WrRh8cyv5KJU8QEy5ZtI1vQsOwlBIAJJKgXWkAgiSZfeC/6ozwwKSQILZ3CXAfYm8W+1Y0YgSUhS3e4SGGkKOoH5pw+IykZinKYgBmBCZc31vUsaMIpWkBwnMVREhwALNmh20bTSsUkESpTnwoKSANAYE2fWPKiSvDZlFBLFV3AJkgJB0Dh9fq3H4dZYA2ghMnNCnLOG6jQVasea/yr4gAUYQJAhRD/wDY8gORvIeuPhcbLqYyzmYb10pHxrFC+IxCGAzEPeBBNYcFb9iG36CpH4rZ1OMoGnP30o0h+b6UpROjjkRNMwOV4q+k6/xBeKrhkDGwyADlRiMxyAE5C48QBYja21P+CfH04OErCGHmzJU5VMkFIjMIb71zON47FxEJRiklKSSlJJYFgNdWA8qyYKwFB25S+9ENr1fBfHBwmBhJwQn561KWtTkKSEkAJcHUA8vOvQfFfjKeJCF5EpWxzKCgFEONJ67bV84+K8ThrUg4aCAnDSlQLfzBLkM977uTXR/xjjFfMSCouWElmCbdhas53p3rHrSieUKypT4lXjQAQ3YUYeZUNDmUIDA6WIPPS+lCeKTmUcRTM7AyZ0jsWmuajFynPJS7O5dtm7mW1rTLqpzJIlRIEJInqfy5pmIsAkq8IYaO7icxUJYC5O1c1fxEvD2aS1+3OtfG8ShKswZUCXs7aWdtZpWN2HhkFRzExcp3aXoFAKIJJdP/AFDXA2u1vKsWFxKQLkm8kh2Zt0v6VXCcchSSWJILmyj6NprVox0MLEJURDASOd7NfrUrLh44YZAS+kJbzAf1qVaseeKS7S20wx1iR71osbAxDY3NuzTECmAuoBMhmPiPLRvCX7UzGSCSA/NyAANNHFR1kGAsRqH6c2Io8PBWofxUebgOTyN9J5U/ExvC2WZkmAWktDgiavAxVK8RzNrmJLxM2abc6jrEnAWCzd3DDrsaYcJZu7kOOh+lb8FYBYkiBJhhqAQ36qJxLFzdvDcBpDAAvp7kWuYnDXIYvYxtE/um5MQJKiGYOTHZ23rdmU5GZ0uXCrnNMEgy/wBKy/FOKCMLEiMuUHWXAD9TaW+kteLUrcMOcx/dCAEmSYZherwRqS/V+l6HIwM/dvtSBodYUW/iHd9HbXrejwQdSBrFIwn6t2FW7JcM+o5fig9HYi9zra9RGHYw/wB+dAq06iP1WlBDQ1vd6kQt28RY6TY1q+GvnEgSw+lZMVNoE7fZ6f8ADsQZ0vZw/a7jtUna+Q6sxUrzeela0r8uf2qY3GI/1iNG9dqyYvF7CN9aPJY2tS14gDO19aw51bE96E2tR5nHTPFtAcpPSgHxFYdtbl/x1rDmLj7aUOvbdqz5VY6H/wCTx8mUYhy/6uDzt1q6wgQ/h2aalGl18DBASyibPAIvDHYxVrDMFa8g7EjlPWz71YVt/ENDiS1iIO1LwzBzFmdtIL6t613cwrCRJDNzDk7jkwo1EFpJmMtmvANp1P2pIBBSVEtDmBrGtXkZRUAW5D8zLm1BNWUuCkur/sZuQ0QRdqZhoEh9AP5OxNheYu1ZEqIZTgCYIOvWtCVlnD3L3a3mBa+1SbE4TEvLsYJtcgnr9RXD/wAiQEoghyqzayxrpLQHcwRI0cRvEVyfj2ASkEEskgs5uQ3mH+lVEeeKXLEwGeKhTefOO9qan4ctSVGxTzuKRlAbU7dKCXibSKagkkWfbl1qFCrq7OR601SUg7holr1JOJTzhgAA96HhiSCA/k9dDA4QZsoBJSrLzzPPvnXR+JcBiYeEMUH5bRDBwosX1NY8vprHnlr8BDAF6PAm4Yj3FBjMTueWvM/mr4Zxu/P7bitB2AALiqxMS0a3pWJztF/waE4b3rm01qIyuC/vyoVF7Ul2aGHkKdhEBmKSKCALYT9qAYpB06CjOUzfp73pJJBsamaNWOHsR0qVRUJvpvUqWuxlBDzzZyDVLcyojqRfl5RQpWWi235qfMsCdLE/a9ehlAvQ/wAZN/07PVnGdTBTCNGn6dqXmDhufTlo0VWNxBJJDN7i1Z8o140eUkyY7X3er+YkWOlpY9f7rBjJUdqD/jgXW/IGs+Rx0zxUEOHMljP15tWLieIVlIGst29aSUAQxbnUWkC/m+9Z04xfD+FXjLyoEncsOpNZcfh1JUpJTKSQQbguxevQfA8UJxMQj/phrUAGnKHadGesf+UurFGKoFPzkYeIA1/DlJ7qQTTOV8savCeHl9uXxCY+lJkeda8LDZJKgwe/XWsq0MWDxdjHbrW44uj8M4uWnxZhfVo+nrXT+K8dm4bCTl8QUyi8skFvqK84lQBYOGh9jfpXVWM3DEv4vmDXRiPq1Ys70yubhKyqLgG1/d6918P4jgOIwMVJQMLiMvhJzeLIH8JNio85avDIQMzrdgQ7a6RXqvjXwFHDjAxMJRUnGSTJBykNbkx7N5XOzqOnDhcvJxlr9k0/DTH7peNlDwNHNDhreX9Gb0rDJycWCCmOdROKkeEJBiYmgxVAUhOE5uZ6+lC0/wCYXZmbtNLUoPZ6gVleHnlFQKAJ8PvypBqgAx3A5/SpQYeIEym20VKi0oxSzPGnedJqvnG5D+hpOEQNg3u2tTFUVm48q2YeeJ2qBQAYkT51kY6ERV4iIJjT+ulGLTVgAQffs0AxWvSEpnX396LOHcN/dODR4uIk29+dUknYO7ef6oAqHZjvvV4ayTEyJ2oWi4biPl4gWzwQRIcGCHuINYONxgpRCFLOGCcgVcC7Fou9orqYiQdQDMVzsoszglvXlrTxVtzGjhQk4C/9gG62bu9c5Vp8jWvBxsoxEqvlUB10asXyy7tetRkLgljFO/5SgCmz6NTOKwxcsCbdqTh+OBcUheBh5jlDuTPTz3r2H+T8WlacAJW+VKnAsB4QkDmwJPWvK/DeIQhXiTqz7Tse9dn4+jxo8WYZQHvBAI7Vy5zeUdePPOFn9simMO0e+VQcMJMm239NS14ZEQ4FCMRTSOk+lX4w14/D7EEAfTWkrSWEuRsd+9OXipSl5EHV6xOFatq9vSiGrKy3iYH3tTU4mVwcp9xUOAG0J5/ml/8AGcwOc+vWnodjKhu41HPnUolrSC5ADdx2qUJeGAG1on86BKtgBvrzq1TpH3rZWkmX1FUoOA9Tp3+kVFBxBFSKxS3v3tQKG/lRJ6b+ffrRl/PWrQUMVViO3uaJGMEiJNExN2OlCEpSQW7ValJxCouRGtZlBldC/ueddpGVKAWi/Mdq4vGNnfo8doerjVymNfxDggCMR3Spo2isywymFng9bV18HxYD6KSoNq4n7Vw+GwySkwwIubtVxqrZjJOVmkSPzXNw1G4uHL120LOuoedq5XF4YQo/yymxj19auN+hY2YeGjGEkJX/ALWBP/rZ92rofD8IqHyMYELQDlGraZTYtXnsLGKWP/WY0O4r0HwzHUtJAyqyDNhlQJKb+F3o59RRgUCosSzaP7vVfMSm5kUfEcPiKKidSTHPesmLwaxZJbp+6plV00SpyTt3o1IBkOzNpt/VIThEh59QzX+9ArDJgW1Ufv3pwNvAo3L7607EAADMQPz0rLh5wlgIHqQPWgw+IlmIH39j0rNmtbMbAjcW2PsVKTiYxKYu8t6fipVlFsPQN6YpAv8AfzpKVSPX3zpqJfxAfrmaa3Agbjvu/wCKWpzrPUU3rq9KKQztUAlZEDvrRJClCKEJ5l/pTUmdO33961VMpw1m8B9O1nvR4WGBKg4m9uVtaeEM5GUj79KSpCuTDYddPdqtHo44hNn6adA1YuPwIGl4b61qw3ScwOx8r1n+I8QopBckub7T+KuPtW7G7/H/ABIKGlyz7Q/euVweE+IUKfwlVtGvXR4ABQC8M5SGLGZ1q1cN/wDvVP8AJObuW+9W91f0WMA/7R/Y+opnxBAKCEu7X/rl9KpQIiYmOrVq4VAmdZew51jc7MjzuCpgQqUmSzODuOnrXZ+FYKkF7oP8VgEpPItKTyLVy/iPC5FkXBkEe961/AMZQUUpxMqlWlgSNDXXl3x1me3W43DCZKgHD6Mfz5UjD4hJgLS7bfmt+GnOwxHfxO7NpLm4MnWsmNwCQu4kvbpL7Xrhs9VvsjFwSC8ToB7Fc8YagpiC/J7V2jwi2ZTMmzS768xHrSFYJIGUnWOY2NU54LHPSvICGL+kzSlJUp3gxtNWvHLsYrYnGTkJcTqz2+ldO52z7YcElLzL2FStf/CK2KFOWkEPepV5T7ZyiAh9Z+tOSssZ593qVK06wGMo5QXlzQhUjv8AWpUqgokLM9NhRYiAyo0B86lSsL6IJlvcU74cczvPhf61dSm+lPYMXDEf/J9GaseJhgpD7p9UmpUp4j7X8G/kRyPoa6fGIHz0xfDD851qVKOf8jPTLwyj8wjRyOz1vwUAhQNn+oJ+oqVKzTxYvj6Yw+hHpXBSs5gXl6lSuvx/xZ5+3s8fjMR8HxGb1fGAKAJAfptUqV5r9OnFSVPmfalYQgHUq+37qVKyKmLgpMkTH0rk8SWBaIqVK6fGxyZ+HxVOZMGrqVK6WMx//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9" descr="data:image/jpeg;base64,/9j/4AAQSkZJRgABAQAAAQABAAD/2wCEAAkGBxMTEhUUExMWFhQXGBcZGBgYFxobGxwYGRgaGhwbGB0bHCggGh0lHBgZITEiJSkrLi4uHR8zODMsNygtLisBCgoKDg0OGhAQGiwkHyQsLCwsLCwsLCwsLCwsLCwsLCwsLCwsLCwsLCwsLCwsLCwsLCwsLCwsLCwsLCwsLCwsLP/AABEIARMAtwMBIgACEQEDEQH/xAAbAAACAwEBAQAAAAAAAAAAAAACAwABBAUGB//EADYQAAEDAgQEBAYCAgMBAAMAAAECESEAMQMSQVEEYXGBIpGh8AUTscHR4TLxBlIUQmJyFSOS/8QAGQEBAQEBAQEAAAAAAAAAAAAAAQACAwQF/8QAIREBAQEAAgIDAAMBAAAAAAAAAAERAiESMQNBcTJRYSL/2gAMAwEAAhEDEQA/APDZdGoVIOnlTSOz0CgTy717680LPv8AVRqL5fifahxI2b3vWSh9/uo29E3uKmXlFSApmlgKgPKiFUevcfqipQmopqiBex961aUzy92o0hTNXRJVLaDnVqTtDVRBahYuNp9jvVhPv9USjpy2oSvelUDqNaI7k+VXSgsfKqy0wCq+u34qQb0TVZmoD7/NQU1QjarI5VZvSivl1KY3PvUo8VpuKmhd9G608JpZHs/et0ShFQCpiiC/6qkSB786t7xBuImaogbdaafOqUqgl5R7mrE0TizzVka6/uhEgseZ0q2oltpUPOI6UEKVTHs8xVhHSpnvofetWEkfqrUBPIP5etWWd/6eiyy7me1Tl793oKiNZarSPvRLjZutApR0F/pTazFtv51G3q076VLs30qIFKY7dtqIRvNEED6NVD3rRi1TUTVCRtQrSSWdk/v80haQw/FSiIYexV0g4rhwKBI0YP8AenKSmfp9+tUrCBrV1bCiC9vx2qKT/VE1mLNvy60KDeZ5F/6oQSkdjtHrUy7COv0ohtI3j+6DExGMfWKLSFo/E261FLIAcNTEFwNfc9ai0PLSPft6Pro/oLdO/wBKJqvKd470IxJgExencClj6VZB79KJBifo3pp3oUkbGOn5oKgC3PlU+XOlGozfpUaz7VYNCoHS1Q7QasA2fTf81CA9n39igobs3vlQqvVqneOnSHtVlPU++tVSEP1eqLP793oiAI/A7VAgt7ikKUmp6UZB9/3QKTG3t6kiUsYqUOIogbnn+Wmrq8pF461toBb35VSi+oj3aKM/+mYlvKkqxC8g6yAT9K3azItNnkiq0kDp+RTQ8TtDaVC9y45RNBJIAtFvcURE/vXpUVhghy+97cm70KsRIk2g8+/pRuIBewYHVh6dWqw5h2JexD0xZdg7/frUIjX3ue9RAPOrZ3tR4gbbb1qAF21Z+tQJSnKLuw9tVqUnzafc0eYETE1SQ8v5S7UfhUkOekGhMae/tRvMtZ3/ADQYYl+utzvRagrS8EM1pogD23c1AHgFuj6XeiAndqiBKfTeoxiTRtmdiD61E/S7xUlZTBZmqkPtv0700mb60BT11qoRTc3Db/QVEpO96II87VeujClAAtUqwogPfpapTsGX6bPkMDz9kxvQpLQHNtZnd9Kfqwhh29KUom8KeIZu0tWgRjMbATcw+3uKiEOz2SLtTvlPJgCX1tu+1LguBpYqBMNubistIFAxfWRpvzpGJhpixHVm9ZrakAQ9+XXbSlpQMpiH0+7TVYIWlIG/S7HzoFFgxsXi/d/tTkX0JG3ImgLE/wAbWdw/2PlRSUA38jZrif11o1FR2b3yo1IDF5Gj+/rQkACzP1apASSCdotHny6VeODv9G/VUQIsNLvbQka1BLjnYFvLyo0gfk4Ozn3FFdoB22jnR5Q1pv6daEpLDccjI8nvQg4QI6l301ooZi3L+6Mhjz7DTXlQjEBJ6e+rtV66SsMAaWtUFy4bvvvRoJ1IGze2fSqSrQEctfMMKkgTI0g28qAQOUyb/wBUSSHk7i4212ocVJMGDp2NVULwxmLm3vamlGzFpvbXtTMNOUPE7vf3/dMAY9efL3aqRWkJMx6dOjdquiUktr1dvKqp0NmGwJUQpwLf1Gm9DjIBBlQ1cJAI5Wn+61YqCZD5mGrfrt1pBwy4SVAXNrW3ETWqIWQlwmA11QOlTGS8lJ5a0eRlMlJBPVo3IDCjKGBeRoAxcd70FnynNLnlE7s59KFASYIm7ET9elPIzCUmDqW8ulT5JBjW5zG7VIOCmTDRa3sUjCSB2LdzsfKa0DDGYHVjpPvlSk4RYOXl3fTznzqqBM/xbq8bv+amMRo94Nx+qbiqAAaBLzaNNO1K+cxCQc3Ji/V6LTIhcEWLj3FXq2v1FUrDLhh1Gz+/bVSRqwE3e+oejVhakEGSz+4qYebUyYZvX3aikuecTr0f7UWGt2nd7+UnnQQ4iSJYDmxP29apCob2RyogbMzRbrO33qyZezdJGvONzUlL/wBvxqPfKKDNqNLzqdTanDDZoDCzOBPKolLKgRD7fmoAJDPZJL6VGDvPvWiOEVPza3Xe5qIA1SOTBx3qQWcuRNiDs9GE3hpL/R5qkkv1l5i+4tNGlNwXj/bbe9UQEEc+RZo7WqUv5BK82jbdqlMv+LHWIcnxBnD6eUaxd6Wo2cZlAwWLbgmBWnif42BVsTMbdKSUk5VEh3bQGbNfS1aoilrhlOk6M47a/RqXip8ToVZgeg2DPPI05eWSDqSSYG1gz0vCD6PJ68mBFuVFqCkPKdt2YG1jOtLw8rFlAEe/43v9qcgBJLlUaOVPzHP6d6DDzZbEOQSyRHV7+lqNJKMFKWUAZgRz/wD686vFABIYJ5gWJA2uH86cpLDxO73UWD25hvzSlgQpKM8tOV+rp60IGMTOUB7+Igtza80KycuYwXdmv1/qjx1kqlJzXG76kbxyoOIwHIvl2LJJMve/ei1pSn2KTd3J1aAB7eouBLOT5DY96bhoIdMwbPysaz8QJuXBaR5tyqtUZ/mMSA/n7+tak4yWaZG+nKYpaOGDMo9/d4u1THwIEi1nluk1mdGjQGcSRDa+/KjS6dCYffy1flQJwwkBKr6F/ob0DPIKgJYnbbz9mnRhuIn/ANAamZezTb0oMjMXAdwWJE6/3TCQCGd1wN4EnYUeQQzliYJl+YapFhJDw3d/dz6VCRqZD77C3ffajJIfZiRIED8UBUi0NfUs3lz1q1LGI2hk2cW7doqKxTLh3e0R32/NUEAAqh4IuRrz9K0JUC4BfU3F930pgpWAmXvGwvFi/wBKlaFEQXibzUrU6ZasFyzFQLSSCQxexAANAokhkqeLyRmcvO/JqctMPOVmmQTYNLTz8qpZBZeRTBoAZyYYQLE3qLOgJYhCnIHiEWu42AdqPDTrGWGObTcBm8qi+KlVkqmHDsNobUl5oVpDuWUWcnKSQOcNrb0o1KCGCbZdpaRzG5dutVlIuoO8GTbQRbzpicR3ewBiQwnd7xblQHDAILXJgFvTNJgQ9WpEkZbAloiL23OpoEkpKiEgzDbG97sPxV54fQnQC/R+fu9LAKQoB5MeFg0guR9tqNOGYiJU7bsZ09G6nSkggNAJVIJs92mbaUwAJWxWHH3az9Gv+KBWKWCktJgMHcuZi7a0acV80MSFEQbFzP8A9c9ayLWElJkBUSX0uB12eti8MuADpJ1Yb5b6ed71w/iGOr5pJggBgbgEelY5XI1xm101JTYkqYMU6zufvTk4JSzpIixDHe5ECetY/hWEtziOXd3DtuXbT1r0nGrzgKKVpMl3LqOYOxIEObCa5cfl/wCsduXw5x1xcTBU4BYBW2haP6qfLylspMkBiAwO/lzosHAGYEqePDyA1MGZFWcR7KdgIO82YM8bb13cCxBMEr0DPzggE/TWjxllwwygAmQdP/n90QCUqDljszaBgSGe/SiUoAkgnNswZ9ZMelQZc5MiXYOWYbc9r861JwH0kaB2371QTIdwUj+Vw3qHtpQ4hJLkwks8ySZhJt+KiXh4IcBQ5+J4lpiGp6cNibk+9/vV4iLSWiS3Zte/PWlcRhOYnTbta0Veh7PzB4Yjeb83DD+qlVgYRTfaRPs1K3Ky1YmGEhaf4gKc7qJdpsw2tNMGCySZVA2CRPQSX/qn5SQCthqBlKfEDctu7sTvUOEopSTh+pOW9xrp7vnSycThhgQSA4jwloAdQ/dLxMNK85SotAAduuvWrW8i5sSMp89W531tSMXh2SF6FoZ3cFmdvLnWdawfzbgJSW3IB5at3emFlWOQEayTM/8AnafxWT/jhifCYzGXJeAAAA8vIpqF5CAp8xZnJF9Bdo16VasOxFlIgDw6ddgwG4/FZEYgWpTJALaGx0Dsx9zWhnIUUgkWDlLM9tI50CQlDlISXM5lGzu2V3f6sKtWKw0gJlOYEnMCXEWEE6v96042CzfyTqWD7MLPWPBT4c4WlAjZxu4Zn8r1qc/9T4lMVFpLixabjQxNUqxjwnSSlIEu5bmAQY0P3rh/5JhFOKdyEx2bQ8q9KrhgHzEEgku9jd4Hhnp1rzXx/iMJZTkUFKSGUHN+rms8vTXH27PA5MJeEtGK4yfxk+IR0ck2Y10+P4pRBAWrIsuEkOm5gBvCcxMvWP8AxNSFYQyhWZLkkhkyBfS4E+tbTxJxFLGcLyqhIB8KnZg8gNq015Pjm/J+Po/Ny4z4v1mSsJAGIlISXLX7AN6TQqxkQImxJBnpsNP3WgpBzObMAJBfq4/dZ5SolbnK0gMXIGwbVvO9e3XzCsfh5DM7hhublydJ/FPVhM3hDKD6umz26k96JKyAXKjtJMg3fQSdrVeI75iNYUD4juCCGHTl3qQccAOygE8wWvcabxTcYJYKKXtLOTPT1qvlQHkieTlgB4Qx7UsAOQk5mP8AHSGZjoeY2q0BCMwcRqQX005/1VpwP+xYpNwXe3I8v6o0IzqZyb66OHlm2H3pmQANJEO4JBe4Y6a2/FSCjBSQ7QYY2LG7G1qlNw8APmS7mHDHnD2FStRnDsxzKzBkeEhQdhGpkGALDlFJ4hLsUqyFSrhSy4Fh/wCQ01sXiKTiBIJIhwQCxVq5Dy94rDi4irJBUArZgNACeRBLm86GueumFpw7KWTpBUmQkyoP/IbdRvUxyjMxgodgJMyxb+IAjnzo+PxykpAIJZy5BJIYsSA7uRD20ik4mDY5ic38ilmI1S+it3/NGnFYK3U0eN2chMu5N3BZgAR5VOGQvEScpAA1bxCByZ3eX+tRakZUs7DMILSDZgRBN22ofh+GlSgAoQCVFnvbLtPeextR6sQtlSxSGBBy5uwAa4NZ/nJKiHykuACBdnNwQnXXzerxVuSVkF3B/kmIsMznbkxto04iEKC7ABlEhkGZIa5/kG1flVqxPklRIzJBY2BKmUbHWwePSuT8V+MfLJQJX/F2KQznQHY2PWup8QWEAlKQVAeEKBYFQAEHUvr/AK14jHxD4UqHic5lM0npaaLVIX8T+I4i1OtT7DTkzUjCSVWDqvH2FLWkzIPfn5U35jS7WmfzQ09B8G+OYvDpOVJbV3bcPHKudh8atKlYuZQWSpRVqSS5f8Vo4jFwfkKDqGI0JKVAXGr2azwz8q5/D8MtSCRhrKRcgKIDTJAjeazxk3W+XK2ZXruD4z/kJSpZCC4BUIBLsBbUexXS4lCleAFUEnQOBIZxbvXlfhjKVhpU6iLpSFEAHVQSXh3hnavVcNioZXiIUSUlRfMWmwYw4AtWpy7xzvHrYmBhqnMogJYZmlXfXof1UOGrK4AlmAIFjDg+9JpyFJAYKbYAkszmQT6D6UGPi/7Asb+JnLgB4vYx+a1rKl4gAaGtlOh6Ac3YVlxlKBZIYFvEwDzAJYMeVbgvxZpIXPIQNFeHWljKT4mDylgbkvfbWNxVqxMPAS7KJzC92m0We9TMnMzMkWe56B2PkaNGEoHxKJ7aDUN131fSjVgjM4LwXh/V4PcVahhJZ0a3IAd+cjpUpayAA4IDfxCHcvrdr1KdGOTi/EVFpAJABJAdQcXLTbrW35wKAoFBDkZVk7FgIl9+2j1wlIDuygRcMfU29P00cUpLBJLzM94PKsujqrxRlDYbLIMQyQ83bbR5NLxcRCYGZBDDKCCUq2OjG56nvhTxV1FDuGFy4J0B35WrRh8cyv5KJU8QEy5ZtI1vQsOwlBIAJJKgXWkAgiSZfeC/6ozwwKSQILZ3CXAfYm8W+1Y0YgSUhS3e4SGGkKOoH5pw+IykZinKYgBmBCZc31vUsaMIpWkBwnMVREhwALNmh20bTSsUkESpTnwoKSANAYE2fWPKiSvDZlFBLFV3AJkgJB0Dh9fq3H4dZYA2ghMnNCnLOG6jQVasea/yr4gAUYQJAhRD/wDY8gORvIeuPhcbLqYyzmYb10pHxrFC+IxCGAzEPeBBNYcFb9iG36CpH4rZ1OMoGnP30o0h+b6UpROjjkRNMwOV4q+k6/xBeKrhkDGwyADlRiMxyAE5C48QBYja21P+CfH04OErCGHmzJU5VMkFIjMIb71zON47FxEJRiklKSSlJJYFgNdWA8qyYKwFB25S+9ENr1fBfHBwmBhJwQn561KWtTkKSEkAJcHUA8vOvQfFfjKeJCF5EpWxzKCgFEONJ67bV84+K8ThrUg4aCAnDSlQLfzBLkM977uTXR/xjjFfMSCouWElmCbdhas53p3rHrSieUKypT4lXjQAQ3YUYeZUNDmUIDA6WIPPS+lCeKTmUcRTM7AyZ0jsWmuajFynPJS7O5dtm7mW1rTLqpzJIlRIEJInqfy5pmIsAkq8IYaO7icxUJYC5O1c1fxEvD2aS1+3OtfG8ShKswZUCXs7aWdtZpWN2HhkFRzExcp3aXoFAKIJJdP/AFDXA2u1vKsWFxKQLkm8kh2Zt0v6VXCcchSSWJILmyj6NprVox0MLEJURDASOd7NfrUrLh44YZAS+kJbzAf1qVaseeKS7S20wx1iR71osbAxDY3NuzTECmAuoBMhmPiPLRvCX7UzGSCSA/NyAANNHFR1kGAsRqH6c2Io8PBWofxUebgOTyN9J5U/ExvC2WZkmAWktDgiavAxVK8RzNrmJLxM2abc6jrEnAWCzd3DDrsaYcJZu7kOOh+lb8FYBYkiBJhhqAQ36qJxLFzdvDcBpDAAvp7kWuYnDXIYvYxtE/um5MQJKiGYOTHZ23rdmU5GZ0uXCrnNMEgy/wBKy/FOKCMLEiMuUHWXAD9TaW+kteLUrcMOcx/dCAEmSYZherwRqS/V+l6HIwM/dvtSBodYUW/iHd9HbXrejwQdSBrFIwn6t2FW7JcM+o5fig9HYi9zra9RGHYw/wB+dAq06iP1WlBDQ1vd6kQt28RY6TY1q+GvnEgSw+lZMVNoE7fZ6f8ADsQZ0vZw/a7jtUna+Q6sxUrzeela0r8uf2qY3GI/1iNG9dqyYvF7CN9aPJY2tS14gDO19aw51bE96E2tR5nHTPFtAcpPSgHxFYdtbl/x1rDmLj7aUOvbdqz5VY6H/wCTx8mUYhy/6uDzt1q6wgQ/h2aalGl18DBASyibPAIvDHYxVrDMFa8g7EjlPWz71YVt/ENDiS1iIO1LwzBzFmdtIL6t613cwrCRJDNzDk7jkwo1EFpJmMtmvANp1P2pIBBSVEtDmBrGtXkZRUAW5D8zLm1BNWUuCkur/sZuQ0QRdqZhoEh9AP5OxNheYu1ZEqIZTgCYIOvWtCVlnD3L3a3mBa+1SbE4TEvLsYJtcgnr9RXD/wAiQEoghyqzayxrpLQHcwRI0cRvEVyfj2ASkEEskgs5uQ3mH+lVEeeKXLEwGeKhTefOO9qan4ctSVGxTzuKRlAbU7dKCXibSKagkkWfbl1qFCrq7OR601SUg7holr1JOJTzhgAA96HhiSCA/k9dDA4QZsoBJSrLzzPPvnXR+JcBiYeEMUH5bRDBwosX1NY8vprHnlr8BDAF6PAm4Yj3FBjMTueWvM/mr4Zxu/P7bitB2AALiqxMS0a3pWJztF/waE4b3rm01qIyuC/vyoVF7Ul2aGHkKdhEBmKSKCALYT9qAYpB06CjOUzfp73pJJBsamaNWOHsR0qVRUJvpvUqWuxlBDzzZyDVLcyojqRfl5RQpWWi235qfMsCdLE/a9ehlAvQ/wAZN/07PVnGdTBTCNGn6dqXmDhufTlo0VWNxBJJDN7i1Z8o140eUkyY7X3er+YkWOlpY9f7rBjJUdqD/jgXW/IGs+Rx0zxUEOHMljP15tWLieIVlIGst29aSUAQxbnUWkC/m+9Z04xfD+FXjLyoEncsOpNZcfh1JUpJTKSQQbguxevQfA8UJxMQj/phrUAGnKHadGesf+UurFGKoFPzkYeIA1/DlJ7qQTTOV8savCeHl9uXxCY+lJkeda8LDZJKgwe/XWsq0MWDxdjHbrW44uj8M4uWnxZhfVo+nrXT+K8dm4bCTl8QUyi8skFvqK84lQBYOGh9jfpXVWM3DEv4vmDXRiPq1Ys70yubhKyqLgG1/d6918P4jgOIwMVJQMLiMvhJzeLIH8JNio85avDIQMzrdgQ7a6RXqvjXwFHDjAxMJRUnGSTJBykNbkx7N5XOzqOnDhcvJxlr9k0/DTH7peNlDwNHNDhreX9Gb0rDJycWCCmOdROKkeEJBiYmgxVAUhOE5uZ6+lC0/wCYXZmbtNLUoPZ6gVleHnlFQKAJ8PvypBqgAx3A5/SpQYeIEym20VKi0oxSzPGnedJqvnG5D+hpOEQNg3u2tTFUVm48q2YeeJ2qBQAYkT51kY6ERV4iIJjT+ulGLTVgAQffs0AxWvSEpnX396LOHcN/dODR4uIk29+dUknYO7ef6oAqHZjvvV4ayTEyJ2oWi4biPl4gWzwQRIcGCHuINYONxgpRCFLOGCcgVcC7Fou9orqYiQdQDMVzsoszglvXlrTxVtzGjhQk4C/9gG62bu9c5Vp8jWvBxsoxEqvlUB10asXyy7tetRkLgljFO/5SgCmz6NTOKwxcsCbdqTh+OBcUheBh5jlDuTPTz3r2H+T8WlacAJW+VKnAsB4QkDmwJPWvK/DeIQhXiTqz7Tse9dn4+jxo8WYZQHvBAI7Vy5zeUdePPOFn9simMO0e+VQcMJMm239NS14ZEQ4FCMRTSOk+lX4w14/D7EEAfTWkrSWEuRsd+9OXipSl5EHV6xOFatq9vSiGrKy3iYH3tTU4mVwcp9xUOAG0J5/ml/8AGcwOc+vWnodjKhu41HPnUolrSC5ADdx2qUJeGAG1on86BKtgBvrzq1TpH3rZWkmX1FUoOA9Tp3+kVFBxBFSKxS3v3tQKG/lRJ6b+ffrRl/PWrQUMVViO3uaJGMEiJNExN2OlCEpSQW7ValJxCouRGtZlBldC/ueddpGVKAWi/Mdq4vGNnfo8doerjVymNfxDggCMR3Spo2isywymFng9bV18HxYD6KSoNq4n7Vw+GwySkwwIubtVxqrZjJOVmkSPzXNw1G4uHL120LOuoedq5XF4YQo/yymxj19auN+hY2YeGjGEkJX/ALWBP/rZ92rofD8IqHyMYELQDlGraZTYtXnsLGKWP/WY0O4r0HwzHUtJAyqyDNhlQJKb+F3o59RRgUCosSzaP7vVfMSm5kUfEcPiKKidSTHPesmLwaxZJbp+6plV00SpyTt3o1IBkOzNpt/VIThEh59QzX+9ArDJgW1Ufv3pwNvAo3L7607EAADMQPz0rLh5wlgIHqQPWgw+IlmIH39j0rNmtbMbAjcW2PsVKTiYxKYu8t6fipVlFsPQN6YpAv8AfzpKVSPX3zpqJfxAfrmaa3Agbjvu/wCKWpzrPUU3rq9KKQztUAlZEDvrRJClCKEJ5l/pTUmdO33961VMpw1m8B9O1nvR4WGBKg4m9uVtaeEM5GUj79KSpCuTDYddPdqtHo44hNn6adA1YuPwIGl4b61qw3ScwOx8r1n+I8QopBckub7T+KuPtW7G7/H/ABIKGlyz7Q/euVweE+IUKfwlVtGvXR4ABQC8M5SGLGZ1q1cN/wDvVP8AJObuW+9W91f0WMA/7R/Y+opnxBAKCEu7X/rl9KpQIiYmOrVq4VAmdZew51jc7MjzuCpgQqUmSzODuOnrXZ+FYKkF7oP8VgEpPItKTyLVy/iPC5FkXBkEe961/AMZQUUpxMqlWlgSNDXXl3x1me3W43DCZKgHD6Mfz5UjD4hJgLS7bfmt+GnOwxHfxO7NpLm4MnWsmNwCQu4kvbpL7Xrhs9VvsjFwSC8ToB7Fc8YagpiC/J7V2jwi2ZTMmzS768xHrSFYJIGUnWOY2NU54LHPSvICGL+kzSlJUp3gxtNWvHLsYrYnGTkJcTqz2+ldO52z7YcElLzL2FStf/CK2KFOWkEPepV5T7ZyiAh9Z+tOSssZ593qVK06wGMo5QXlzQhUjv8AWpUqgokLM9NhRYiAyo0B86lSsL6IJlvcU74cczvPhf61dSm+lPYMXDEf/J9GaseJhgpD7p9UmpUp4j7X8G/kRyPoa6fGIHz0xfDD851qVKOf8jPTLwyj8wjRyOz1vwUAhQNn+oJ+oqVKzTxYvj6Yw+hHpXBSs5gXl6lSuvx/xZ5+3s8fjMR8HxGb1fGAKAJAfptUqV5r9OnFSVPmfalYQgHUq+37qVKyKmLgpMkTH0rk8SWBaIqVK6fGxyZ+HxVOZMGrqVK6WMx//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xmlns="" val="2322531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836697567"/>
              </p:ext>
            </p:extLst>
          </p:nvPr>
        </p:nvGraphicFramePr>
        <p:xfrm>
          <a:off x="1295400" y="1219200"/>
          <a:ext cx="67818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806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66800" y="1219200"/>
            <a:ext cx="7772400" cy="685799"/>
          </a:xfrm>
        </p:spPr>
        <p:txBody>
          <a:bodyPr>
            <a:normAutofit fontScale="90000"/>
          </a:bodyPr>
          <a:lstStyle/>
          <a:p>
            <a:r>
              <a:rPr lang="en-US" dirty="0" smtClean="0">
                <a:solidFill>
                  <a:schemeClr val="tx2">
                    <a:lumMod val="75000"/>
                  </a:schemeClr>
                </a:solidFill>
              </a:rPr>
              <a:t>Results Ponds 6 and 8: 2016 Alum Treatments </a:t>
            </a:r>
            <a:endParaRPr lang="en-US" dirty="0">
              <a:solidFill>
                <a:schemeClr val="tx2">
                  <a:lumMod val="75000"/>
                </a:schemeClr>
              </a:solidFill>
            </a:endParaRPr>
          </a:p>
        </p:txBody>
      </p:sp>
      <p:sp>
        <p:nvSpPr>
          <p:cNvPr id="3" name="Subtitle 2"/>
          <p:cNvSpPr>
            <a:spLocks noGrp="1"/>
          </p:cNvSpPr>
          <p:nvPr>
            <p:ph type="subTitle" idx="4294967295"/>
          </p:nvPr>
        </p:nvSpPr>
        <p:spPr>
          <a:xfrm>
            <a:off x="612775" y="1905000"/>
            <a:ext cx="7997825" cy="4267200"/>
          </a:xfrm>
        </p:spPr>
        <p:txBody>
          <a:bodyPr>
            <a:normAutofit/>
          </a:bodyPr>
          <a:lstStyle/>
          <a:p>
            <a:pPr marL="0" indent="0">
              <a:buNone/>
            </a:pPr>
            <a:r>
              <a:rPr lang="en-US" b="0" dirty="0" smtClean="0">
                <a:solidFill>
                  <a:schemeClr val="tx2">
                    <a:lumMod val="50000"/>
                  </a:schemeClr>
                </a:solidFill>
                <a:latin typeface="Georgia" panose="02040502050405020303" pitchFamily="18" charset="0"/>
              </a:rPr>
              <a:t>-Reduced weed growth</a:t>
            </a:r>
          </a:p>
          <a:p>
            <a:pPr marL="0" indent="0">
              <a:buNone/>
            </a:pPr>
            <a:r>
              <a:rPr lang="en-US" b="0" dirty="0">
                <a:solidFill>
                  <a:schemeClr val="tx2">
                    <a:lumMod val="50000"/>
                  </a:schemeClr>
                </a:solidFill>
                <a:latin typeface="Georgia" panose="02040502050405020303" pitchFamily="18" charset="0"/>
              </a:rPr>
              <a:t>	</a:t>
            </a:r>
            <a:r>
              <a:rPr lang="en-US" sz="2000" b="0" dirty="0" smtClean="0">
                <a:solidFill>
                  <a:schemeClr val="tx2">
                    <a:lumMod val="50000"/>
                  </a:schemeClr>
                </a:solidFill>
                <a:latin typeface="Georgia" panose="02040502050405020303" pitchFamily="18" charset="0"/>
              </a:rPr>
              <a:t>-Total Phosphorous in pond 6 reduced to 1170ppb, approximately the same level of the pond 2 years ago</a:t>
            </a:r>
          </a:p>
          <a:p>
            <a:pPr marL="0" indent="0">
              <a:buNone/>
            </a:pPr>
            <a:r>
              <a:rPr lang="en-US" sz="2000" b="0" dirty="0">
                <a:solidFill>
                  <a:schemeClr val="tx2">
                    <a:lumMod val="50000"/>
                  </a:schemeClr>
                </a:solidFill>
                <a:latin typeface="Georgia" panose="02040502050405020303" pitchFamily="18" charset="0"/>
              </a:rPr>
              <a:t>	</a:t>
            </a:r>
            <a:r>
              <a:rPr lang="en-US" sz="2000" b="0" dirty="0" smtClean="0">
                <a:solidFill>
                  <a:schemeClr val="tx2">
                    <a:lumMod val="50000"/>
                  </a:schemeClr>
                </a:solidFill>
                <a:latin typeface="Georgia" panose="02040502050405020303" pitchFamily="18" charset="0"/>
              </a:rPr>
              <a:t>-Total Phosphorous in pond 8 reduced to 300 ppb, approximately the same level of the pond </a:t>
            </a:r>
            <a:r>
              <a:rPr lang="en-US" sz="2000" b="0" dirty="0">
                <a:solidFill>
                  <a:schemeClr val="tx2">
                    <a:lumMod val="50000"/>
                  </a:schemeClr>
                </a:solidFill>
                <a:latin typeface="Georgia" panose="02040502050405020303" pitchFamily="18" charset="0"/>
              </a:rPr>
              <a:t>3</a:t>
            </a:r>
            <a:r>
              <a:rPr lang="en-US" sz="2000" b="0" dirty="0" smtClean="0">
                <a:solidFill>
                  <a:schemeClr val="tx2">
                    <a:lumMod val="50000"/>
                  </a:schemeClr>
                </a:solidFill>
                <a:latin typeface="Georgia" panose="02040502050405020303" pitchFamily="18" charset="0"/>
              </a:rPr>
              <a:t> years ago.</a:t>
            </a:r>
          </a:p>
          <a:p>
            <a:pPr marL="0" indent="0">
              <a:buNone/>
            </a:pPr>
            <a:r>
              <a:rPr lang="en-US" b="0" dirty="0" smtClean="0">
                <a:solidFill>
                  <a:schemeClr val="tx2">
                    <a:lumMod val="50000"/>
                  </a:schemeClr>
                </a:solidFill>
                <a:latin typeface="Georgia" panose="02040502050405020303" pitchFamily="18" charset="0"/>
              </a:rPr>
              <a:t>-Drawbacks</a:t>
            </a:r>
          </a:p>
          <a:p>
            <a:pPr marL="0" indent="0">
              <a:buNone/>
            </a:pPr>
            <a:r>
              <a:rPr lang="en-US" b="0" dirty="0">
                <a:solidFill>
                  <a:schemeClr val="tx2">
                    <a:lumMod val="50000"/>
                  </a:schemeClr>
                </a:solidFill>
                <a:latin typeface="Georgia" panose="02040502050405020303" pitchFamily="18" charset="0"/>
              </a:rPr>
              <a:t>	</a:t>
            </a:r>
            <a:r>
              <a:rPr lang="en-US" sz="1800" b="0" dirty="0" smtClean="0">
                <a:solidFill>
                  <a:schemeClr val="tx2">
                    <a:lumMod val="50000"/>
                  </a:schemeClr>
                </a:solidFill>
                <a:latin typeface="Georgia" panose="02040502050405020303" pitchFamily="18" charset="0"/>
              </a:rPr>
              <a:t>-Total Phosphorous is still higher than it was 2 years ago for pond 6</a:t>
            </a:r>
          </a:p>
          <a:p>
            <a:pPr marL="0" indent="0">
              <a:buNone/>
            </a:pPr>
            <a:r>
              <a:rPr lang="en-US" b="0" dirty="0" smtClean="0">
                <a:solidFill>
                  <a:schemeClr val="tx2">
                    <a:lumMod val="50000"/>
                  </a:schemeClr>
                </a:solidFill>
                <a:latin typeface="Georgia" panose="02040502050405020303" pitchFamily="18" charset="0"/>
              </a:rPr>
              <a:t>-Corrective Actions</a:t>
            </a:r>
          </a:p>
          <a:p>
            <a:pPr marL="0" indent="0">
              <a:buNone/>
            </a:pPr>
            <a:r>
              <a:rPr lang="en-US" b="0" dirty="0">
                <a:solidFill>
                  <a:schemeClr val="tx2">
                    <a:lumMod val="50000"/>
                  </a:schemeClr>
                </a:solidFill>
                <a:latin typeface="Georgia" panose="02040502050405020303" pitchFamily="18" charset="0"/>
              </a:rPr>
              <a:t>	</a:t>
            </a:r>
            <a:r>
              <a:rPr lang="en-US" sz="1800" b="0" dirty="0" smtClean="0">
                <a:solidFill>
                  <a:schemeClr val="tx2">
                    <a:lumMod val="50000"/>
                  </a:schemeClr>
                </a:solidFill>
                <a:latin typeface="Georgia" panose="02040502050405020303" pitchFamily="18" charset="0"/>
              </a:rPr>
              <a:t>-Propose yearly alum treatments for pond 6</a:t>
            </a:r>
            <a:endParaRPr lang="en-US" b="0" dirty="0" smtClean="0">
              <a:solidFill>
                <a:schemeClr val="tx2">
                  <a:lumMod val="50000"/>
                </a:schemeClr>
              </a:solidFill>
              <a:latin typeface="Georgia" panose="02040502050405020303" pitchFamily="18" charset="0"/>
            </a:endParaRPr>
          </a:p>
        </p:txBody>
      </p:sp>
      <p:sp>
        <p:nvSpPr>
          <p:cNvPr id="4" name="AutoShape 2" descr="data:image/jpeg;base64,/9j/4AAQSkZJRgABAQAAAQABAAD/2wCEAAkGBxMTEhUUExMWFhQXGBcZGBgYFxobGxwYGRgaGhwbGB0bHCggGh0lHBgZITEiJSkrLi4uHR8zODMsNygtLisBCgoKDg0OGhAQGiwkHyQsLCwsLCwsLCwsLCwsLCwsLCwsLCwsLCwsLCwsLCwsLCwsLCwsLCwsLCwsLCwsLCwsLP/AABEIARMAtwMBIgACEQEDEQH/xAAbAAACAwEBAQAAAAAAAAAAAAACAwABBAUGB//EADYQAAEDAgQEBAYCAgMBAAMAAAECESEAMQMSQVEEYXGBIpGh8AUTscHR4TLxBlIUQmJyFSOS/8QAGQEBAQEBAQEAAAAAAAAAAAAAAQACAwQF/8QAIREBAQEAAgIDAAMBAAAAAAAAAAERAiESMQNBcTJRYSL/2gAMAwEAAhEDEQA/APDZdGoVIOnlTSOz0CgTy717680LPv8AVRqL5fifahxI2b3vWSh9/uo29E3uKmXlFSApmlgKgPKiFUevcfqipQmopqiBex961aUzy92o0hTNXRJVLaDnVqTtDVRBahYuNp9jvVhPv9USjpy2oSvelUDqNaI7k+VXSgsfKqy0wCq+u34qQb0TVZmoD7/NQU1QjarI5VZvSivl1KY3PvUo8VpuKmhd9G608JpZHs/et0ShFQCpiiC/6qkSB786t7xBuImaogbdaafOqUqgl5R7mrE0TizzVka6/uhEgseZ0q2oltpUPOI6UEKVTHs8xVhHSpnvofetWEkfqrUBPIP5etWWd/6eiyy7me1Tl793oKiNZarSPvRLjZutApR0F/pTazFtv51G3q076VLs30qIFKY7dtqIRvNEED6NVD3rRi1TUTVCRtQrSSWdk/v80haQw/FSiIYexV0g4rhwKBI0YP8AenKSmfp9+tUrCBrV1bCiC9vx2qKT/VE1mLNvy60KDeZ5F/6oQSkdjtHrUy7COv0ohtI3j+6DExGMfWKLSFo/E261FLIAcNTEFwNfc9ai0PLSPft6Pro/oLdO/wBKJqvKd470IxJgExencClj6VZB79KJBifo3pp3oUkbGOn5oKgC3PlU+XOlGozfpUaz7VYNCoHS1Q7QasA2fTf81CA9n39igobs3vlQqvVqneOnSHtVlPU++tVSEP1eqLP793oiAI/A7VAgt7ikKUmp6UZB9/3QKTG3t6kiUsYqUOIogbnn+Wmrq8pF461toBb35VSi+oj3aKM/+mYlvKkqxC8g6yAT9K3azItNnkiq0kDp+RTQ8TtDaVC9y45RNBJIAtFvcURE/vXpUVhghy+97cm70KsRIk2g8+/pRuIBewYHVh6dWqw5h2JexD0xZdg7/frUIjX3ue9RAPOrZ3tR4gbbb1qAF21Z+tQJSnKLuw9tVqUnzafc0eYETE1SQ8v5S7UfhUkOekGhMae/tRvMtZ3/ADQYYl+utzvRagrS8EM1pogD23c1AHgFuj6XeiAndqiBKfTeoxiTRtmdiD61E/S7xUlZTBZmqkPtv0700mb60BT11qoRTc3Db/QVEpO96II87VeujClAAtUqwogPfpapTsGX6bPkMDz9kxvQpLQHNtZnd9Kfqwhh29KUom8KeIZu0tWgRjMbATcw+3uKiEOz2SLtTvlPJgCX1tu+1LguBpYqBMNubistIFAxfWRpvzpGJhpixHVm9ZrakAQ9+XXbSlpQMpiH0+7TVYIWlIG/S7HzoFFgxsXi/d/tTkX0JG3ImgLE/wAbWdw/2PlRSUA38jZrif11o1FR2b3yo1IDF5Gj+/rQkACzP1apASSCdotHny6VeODv9G/VUQIsNLvbQka1BLjnYFvLyo0gfk4Ozn3FFdoB22jnR5Q1pv6daEpLDccjI8nvQg4QI6l301ooZi3L+6Mhjz7DTXlQjEBJ6e+rtV66SsMAaWtUFy4bvvvRoJ1IGze2fSqSrQEctfMMKkgTI0g28qAQOUyb/wBUSSHk7i4212ocVJMGDp2NVULwxmLm3vamlGzFpvbXtTMNOUPE7vf3/dMAY9efL3aqRWkJMx6dOjdquiUktr1dvKqp0NmGwJUQpwLf1Gm9DjIBBlQ1cJAI5Wn+61YqCZD5mGrfrt1pBwy4SVAXNrW3ETWqIWQlwmA11QOlTGS8lJ5a0eRlMlJBPVo3IDCjKGBeRoAxcd70FnynNLnlE7s59KFASYIm7ET9elPIzCUmDqW8ulT5JBjW5zG7VIOCmTDRa3sUjCSB2LdzsfKa0DDGYHVjpPvlSk4RYOXl3fTznzqqBM/xbq8bv+amMRo94Nx+qbiqAAaBLzaNNO1K+cxCQc3Ji/V6LTIhcEWLj3FXq2v1FUrDLhh1Gz+/bVSRqwE3e+oejVhakEGSz+4qYebUyYZvX3aikuecTr0f7UWGt2nd7+UnnQQ4iSJYDmxP29apCob2RyogbMzRbrO33qyZezdJGvONzUlL/wBvxqPfKKDNqNLzqdTanDDZoDCzOBPKolLKgRD7fmoAJDPZJL6VGDvPvWiOEVPza3Xe5qIA1SOTBx3qQWcuRNiDs9GE3hpL/R5qkkv1l5i+4tNGlNwXj/bbe9UQEEc+RZo7WqUv5BK82jbdqlMv+LHWIcnxBnD6eUaxd6Wo2cZlAwWLbgmBWnif42BVsTMbdKSUk5VEh3bQGbNfS1aoilrhlOk6M47a/RqXip8ToVZgeg2DPPI05eWSDqSSYG1gz0vCD6PJ68mBFuVFqCkPKdt2YG1jOtLw8rFlAEe/43v9qcgBJLlUaOVPzHP6d6DDzZbEOQSyRHV7+lqNJKMFKWUAZgRz/wD686vFABIYJ5gWJA2uH86cpLDxO73UWD25hvzSlgQpKM8tOV+rp60IGMTOUB7+Igtza80KycuYwXdmv1/qjx1kqlJzXG76kbxyoOIwHIvl2LJJMve/ei1pSn2KTd3J1aAB7eouBLOT5DY96bhoIdMwbPysaz8QJuXBaR5tyqtUZ/mMSA/n7+tak4yWaZG+nKYpaOGDMo9/d4u1THwIEi1nluk1mdGjQGcSRDa+/KjS6dCYffy1flQJwwkBKr6F/ob0DPIKgJYnbbz9mnRhuIn/ANAamZezTb0oMjMXAdwWJE6/3TCQCGd1wN4EnYUeQQzliYJl+YapFhJDw3d/dz6VCRqZD77C3ffajJIfZiRIED8UBUi0NfUs3lz1q1LGI2hk2cW7doqKxTLh3e0R32/NUEAAqh4IuRrz9K0JUC4BfU3F930pgpWAmXvGwvFi/wBKlaFEQXibzUrU6ZasFyzFQLSSCQxexAANAokhkqeLyRmcvO/JqctMPOVmmQTYNLTz8qpZBZeRTBoAZyYYQLE3qLOgJYhCnIHiEWu42AdqPDTrGWGObTcBm8qi+KlVkqmHDsNobUl5oVpDuWUWcnKSQOcNrb0o1KCGCbZdpaRzG5dutVlIuoO8GTbQRbzpicR3ewBiQwnd7xblQHDAILXJgFvTNJgQ9WpEkZbAloiL23OpoEkpKiEgzDbG97sPxV54fQnQC/R+fu9LAKQoB5MeFg0guR9tqNOGYiJU7bsZ09G6nSkggNAJVIJs92mbaUwAJWxWHH3az9Gv+KBWKWCktJgMHcuZi7a0acV80MSFEQbFzP8A9c9ayLWElJkBUSX0uB12eti8MuADpJ1Yb5b6ed71w/iGOr5pJggBgbgEelY5XI1xm101JTYkqYMU6zufvTk4JSzpIixDHe5ECetY/hWEtziOXd3DtuXbT1r0nGrzgKKVpMl3LqOYOxIEObCa5cfl/wCsduXw5x1xcTBU4BYBW2haP6qfLylspMkBiAwO/lzosHAGYEqePDyA1MGZFWcR7KdgIO82YM8bb13cCxBMEr0DPzggE/TWjxllwwygAmQdP/n90QCUqDljszaBgSGe/SiUoAkgnNswZ9ZMelQZc5MiXYOWYbc9r861JwH0kaB2371QTIdwUj+Vw3qHtpQ4hJLkwks8ySZhJt+KiXh4IcBQ5+J4lpiGp6cNibk+9/vV4iLSWiS3Zte/PWlcRhOYnTbta0Veh7PzB4Yjeb83DD+qlVgYRTfaRPs1K3Ky1YmGEhaf4gKc7qJdpsw2tNMGCySZVA2CRPQSX/qn5SQCthqBlKfEDctu7sTvUOEopSTh+pOW9xrp7vnSycThhgQSA4jwloAdQ/dLxMNK85SotAAduuvWrW8i5sSMp89W531tSMXh2SF6FoZ3cFmdvLnWdawfzbgJSW3IB5at3emFlWOQEayTM/8AnafxWT/jhifCYzGXJeAAAA8vIpqF5CAp8xZnJF9Bdo16VasOxFlIgDw6ddgwG4/FZEYgWpTJALaGx0Dsx9zWhnIUUgkWDlLM9tI50CQlDlISXM5lGzu2V3f6sKtWKw0gJlOYEnMCXEWEE6v96042CzfyTqWD7MLPWPBT4c4WlAjZxu4Zn8r1qc/9T4lMVFpLixabjQxNUqxjwnSSlIEu5bmAQY0P3rh/5JhFOKdyEx2bQ8q9KrhgHzEEgku9jd4Hhnp1rzXx/iMJZTkUFKSGUHN+rms8vTXH27PA5MJeEtGK4yfxk+IR0ck2Y10+P4pRBAWrIsuEkOm5gBvCcxMvWP8AxNSFYQyhWZLkkhkyBfS4E+tbTxJxFLGcLyqhIB8KnZg8gNq015Pjm/J+Po/Ny4z4v1mSsJAGIlISXLX7AN6TQqxkQImxJBnpsNP3WgpBzObMAJBfq4/dZ5SolbnK0gMXIGwbVvO9e3XzCsfh5DM7hhublydJ/FPVhM3hDKD6umz26k96JKyAXKjtJMg3fQSdrVeI75iNYUD4juCCGHTl3qQccAOygE8wWvcabxTcYJYKKXtLOTPT1qvlQHkieTlgB4Qx7UsAOQk5mP8AHSGZjoeY2q0BCMwcRqQX005/1VpwP+xYpNwXe3I8v6o0IzqZyb66OHlm2H3pmQANJEO4JBe4Y6a2/FSCjBSQ7QYY2LG7G1qlNw8APmS7mHDHnD2FStRnDsxzKzBkeEhQdhGpkGALDlFJ4hLsUqyFSrhSy4Fh/wCQ01sXiKTiBIJIhwQCxVq5Dy94rDi4irJBUArZgNACeRBLm86GueumFpw7KWTpBUmQkyoP/IbdRvUxyjMxgodgJMyxb+IAjnzo+PxykpAIJZy5BJIYsSA7uRD20ik4mDY5ic38ilmI1S+it3/NGnFYK3U0eN2chMu5N3BZgAR5VOGQvEScpAA1bxCByZ3eX+tRakZUs7DMILSDZgRBN22ofh+GlSgAoQCVFnvbLtPeextR6sQtlSxSGBBy5uwAa4NZ/nJKiHykuACBdnNwQnXXzerxVuSVkF3B/kmIsMznbkxto04iEKC7ABlEhkGZIa5/kG1flVqxPklRIzJBY2BKmUbHWwePSuT8V+MfLJQJX/F2KQznQHY2PWup8QWEAlKQVAeEKBYFQAEHUvr/AK14jHxD4UqHic5lM0npaaLVIX8T+I4i1OtT7DTkzUjCSVWDqvH2FLWkzIPfn5U35jS7WmfzQ09B8G+OYvDpOVJbV3bcPHKudh8atKlYuZQWSpRVqSS5f8Vo4jFwfkKDqGI0JKVAXGr2azwz8q5/D8MtSCRhrKRcgKIDTJAjeazxk3W+XK2ZXruD4z/kJSpZCC4BUIBLsBbUexXS4lCleAFUEnQOBIZxbvXlfhjKVhpU6iLpSFEAHVQSXh3hnavVcNioZXiIUSUlRfMWmwYw4AtWpy7xzvHrYmBhqnMogJYZmlXfXof1UOGrK4AlmAIFjDg+9JpyFJAYKbYAkszmQT6D6UGPi/7Asb+JnLgB4vYx+a1rKl4gAaGtlOh6Ac3YVlxlKBZIYFvEwDzAJYMeVbgvxZpIXPIQNFeHWljKT4mDylgbkvfbWNxVqxMPAS7KJzC92m0We9TMnMzMkWe56B2PkaNGEoHxKJ7aDUN131fSjVgjM4LwXh/V4PcVahhJZ0a3IAd+cjpUpayAA4IDfxCHcvrdr1KdGOTi/EVFpAJABJAdQcXLTbrW35wKAoFBDkZVk7FgIl9+2j1wlIDuygRcMfU29P00cUpLBJLzM94PKsujqrxRlDYbLIMQyQ83bbR5NLxcRCYGZBDDKCCUq2OjG56nvhTxV1FDuGFy4J0B35WrRh8cyv5KJU8QEy5ZtI1vQsOwlBIAJJKgXWkAgiSZfeC/6ozwwKSQILZ3CXAfYm8W+1Y0YgSUhS3e4SGGkKOoH5pw+IykZinKYgBmBCZc31vUsaMIpWkBwnMVREhwALNmh20bTSsUkESpTnwoKSANAYE2fWPKiSvDZlFBLFV3AJkgJB0Dh9fq3H4dZYA2ghMnNCnLOG6jQVasea/yr4gAUYQJAhRD/wDY8gORvIeuPhcbLqYyzmYb10pHxrFC+IxCGAzEPeBBNYcFb9iG36CpH4rZ1OMoGnP30o0h+b6UpROjjkRNMwOV4q+k6/xBeKrhkDGwyADlRiMxyAE5C48QBYja21P+CfH04OErCGHmzJU5VMkFIjMIb71zON47FxEJRiklKSSlJJYFgNdWA8qyYKwFB25S+9ENr1fBfHBwmBhJwQn561KWtTkKSEkAJcHUA8vOvQfFfjKeJCF5EpWxzKCgFEONJ67bV84+K8ThrUg4aCAnDSlQLfzBLkM977uTXR/xjjFfMSCouWElmCbdhas53p3rHrSieUKypT4lXjQAQ3YUYeZUNDmUIDA6WIPPS+lCeKTmUcRTM7AyZ0jsWmuajFynPJS7O5dtm7mW1rTLqpzJIlRIEJInqfy5pmIsAkq8IYaO7icxUJYC5O1c1fxEvD2aS1+3OtfG8ShKswZUCXs7aWdtZpWN2HhkFRzExcp3aXoFAKIJJdP/AFDXA2u1vKsWFxKQLkm8kh2Zt0v6VXCcchSSWJILmyj6NprVox0MLEJURDASOd7NfrUrLh44YZAS+kJbzAf1qVaseeKS7S20wx1iR71osbAxDY3NuzTECmAuoBMhmPiPLRvCX7UzGSCSA/NyAANNHFR1kGAsRqH6c2Io8PBWofxUebgOTyN9J5U/ExvC2WZkmAWktDgiavAxVK8RzNrmJLxM2abc6jrEnAWCzd3DDrsaYcJZu7kOOh+lb8FYBYkiBJhhqAQ36qJxLFzdvDcBpDAAvp7kWuYnDXIYvYxtE/um5MQJKiGYOTHZ23rdmU5GZ0uXCrnNMEgy/wBKy/FOKCMLEiMuUHWXAD9TaW+kteLUrcMOcx/dCAEmSYZherwRqS/V+l6HIwM/dvtSBodYUW/iHd9HbXrejwQdSBrFIwn6t2FW7JcM+o5fig9HYi9zra9RGHYw/wB+dAq06iP1WlBDQ1vd6kQt28RY6TY1q+GvnEgSw+lZMVNoE7fZ6f8ADsQZ0vZw/a7jtUna+Q6sxUrzeela0r8uf2qY3GI/1iNG9dqyYvF7CN9aPJY2tS14gDO19aw51bE96E2tR5nHTPFtAcpPSgHxFYdtbl/x1rDmLj7aUOvbdqz5VY6H/wCTx8mUYhy/6uDzt1q6wgQ/h2aalGl18DBASyibPAIvDHYxVrDMFa8g7EjlPWz71YVt/ENDiS1iIO1LwzBzFmdtIL6t613cwrCRJDNzDk7jkwo1EFpJmMtmvANp1P2pIBBSVEtDmBrGtXkZRUAW5D8zLm1BNWUuCkur/sZuQ0QRdqZhoEh9AP5OxNheYu1ZEqIZTgCYIOvWtCVlnD3L3a3mBa+1SbE4TEvLsYJtcgnr9RXD/wAiQEoghyqzayxrpLQHcwRI0cRvEVyfj2ASkEEskgs5uQ3mH+lVEeeKXLEwGeKhTefOO9qan4ctSVGxTzuKRlAbU7dKCXibSKagkkWfbl1qFCrq7OR601SUg7holr1JOJTzhgAA96HhiSCA/k9dDA4QZsoBJSrLzzPPvnXR+JcBiYeEMUH5bRDBwosX1NY8vprHnlr8BDAF6PAm4Yj3FBjMTueWvM/mr4Zxu/P7bitB2AALiqxMS0a3pWJztF/waE4b3rm01qIyuC/vyoVF7Ul2aGHkKdhEBmKSKCALYT9qAYpB06CjOUzfp73pJJBsamaNWOHsR0qVRUJvpvUqWuxlBDzzZyDVLcyojqRfl5RQpWWi235qfMsCdLE/a9ehlAvQ/wAZN/07PVnGdTBTCNGn6dqXmDhufTlo0VWNxBJJDN7i1Z8o140eUkyY7X3er+YkWOlpY9f7rBjJUdqD/jgXW/IGs+Rx0zxUEOHMljP15tWLieIVlIGst29aSUAQxbnUWkC/m+9Z04xfD+FXjLyoEncsOpNZcfh1JUpJTKSQQbguxevQfA8UJxMQj/phrUAGnKHadGesf+UurFGKoFPzkYeIA1/DlJ7qQTTOV8savCeHl9uXxCY+lJkeda8LDZJKgwe/XWsq0MWDxdjHbrW44uj8M4uWnxZhfVo+nrXT+K8dm4bCTl8QUyi8skFvqK84lQBYOGh9jfpXVWM3DEv4vmDXRiPq1Ys70yubhKyqLgG1/d6918P4jgOIwMVJQMLiMvhJzeLIH8JNio85avDIQMzrdgQ7a6RXqvjXwFHDjAxMJRUnGSTJBykNbkx7N5XOzqOnDhcvJxlr9k0/DTH7peNlDwNHNDhreX9Gb0rDJycWCCmOdROKkeEJBiYmgxVAUhOE5uZ6+lC0/wCYXZmbtNLUoPZ6gVleHnlFQKAJ8PvypBqgAx3A5/SpQYeIEym20VKi0oxSzPGnedJqvnG5D+hpOEQNg3u2tTFUVm48q2YeeJ2qBQAYkT51kY6ERV4iIJjT+ulGLTVgAQffs0AxWvSEpnX396LOHcN/dODR4uIk29+dUknYO7ef6oAqHZjvvV4ayTEyJ2oWi4biPl4gWzwQRIcGCHuINYONxgpRCFLOGCcgVcC7Fou9orqYiQdQDMVzsoszglvXlrTxVtzGjhQk4C/9gG62bu9c5Vp8jWvBxsoxEqvlUB10asXyy7tetRkLgljFO/5SgCmz6NTOKwxcsCbdqTh+OBcUheBh5jlDuTPTz3r2H+T8WlacAJW+VKnAsB4QkDmwJPWvK/DeIQhXiTqz7Tse9dn4+jxo8WYZQHvBAI7Vy5zeUdePPOFn9simMO0e+VQcMJMm239NS14ZEQ4FCMRTSOk+lX4w14/D7EEAfTWkrSWEuRsd+9OXipSl5EHV6xOFatq9vSiGrKy3iYH3tTU4mVwcp9xUOAG0J5/ml/8AGcwOc+vWnodjKhu41HPnUolrSC5ADdx2qUJeGAG1on86BKtgBvrzq1TpH3rZWkmX1FUoOA9Tp3+kVFBxBFSKxS3v3tQKG/lRJ6b+ffrRl/PWrQUMVViO3uaJGMEiJNExN2OlCEpSQW7ValJxCouRGtZlBldC/ueddpGVKAWi/Mdq4vGNnfo8doerjVymNfxDggCMR3Spo2isywymFng9bV18HxYD6KSoNq4n7Vw+GwySkwwIubtVxqrZjJOVmkSPzXNw1G4uHL120LOuoedq5XF4YQo/yymxj19auN+hY2YeGjGEkJX/ALWBP/rZ92rofD8IqHyMYELQDlGraZTYtXnsLGKWP/WY0O4r0HwzHUtJAyqyDNhlQJKb+F3o59RRgUCosSzaP7vVfMSm5kUfEcPiKKidSTHPesmLwaxZJbp+6plV00SpyTt3o1IBkOzNpt/VIThEh59QzX+9ArDJgW1Ufv3pwNvAo3L7607EAADMQPz0rLh5wlgIHqQPWgw+IlmIH39j0rNmtbMbAjcW2PsVKTiYxKYu8t6fipVlFsPQN6YpAv8AfzpKVSPX3zpqJfxAfrmaa3Agbjvu/wCKWpzrPUU3rq9KKQztUAlZEDvrRJClCKEJ5l/pTUmdO33961VMpw1m8B9O1nvR4WGBKg4m9uVtaeEM5GUj79KSpCuTDYddPdqtHo44hNn6adA1YuPwIGl4b61qw3ScwOx8r1n+I8QopBckub7T+KuPtW7G7/H/ABIKGlyz7Q/euVweE+IUKfwlVtGvXR4ABQC8M5SGLGZ1q1cN/wDvVP8AJObuW+9W91f0WMA/7R/Y+opnxBAKCEu7X/rl9KpQIiYmOrVq4VAmdZew51jc7MjzuCpgQqUmSzODuOnrXZ+FYKkF7oP8VgEpPItKTyLVy/iPC5FkXBkEe961/AMZQUUpxMqlWlgSNDXXl3x1me3W43DCZKgHD6Mfz5UjD4hJgLS7bfmt+GnOwxHfxO7NpLm4MnWsmNwCQu4kvbpL7Xrhs9VvsjFwSC8ToB7Fc8YagpiC/J7V2jwi2ZTMmzS768xHrSFYJIGUnWOY2NU54LHPSvICGL+kzSlJUp3gxtNWvHLsYrYnGTkJcTqz2+ldO52z7YcElLzL2FStf/CK2KFOWkEPepV5T7ZyiAh9Z+tOSssZ593qVK06wGMo5QXlzQhUjv8AWpUqgokLM9NhRYiAyo0B86lSsL6IJlvcU74cczvPhf61dSm+lPYMXDEf/J9GaseJhgpD7p9UmpUp4j7X8G/kRyPoa6fGIHz0xfDD851qVKOf8jPTLwyj8wjRyOz1vwUAhQNn+oJ+oqVKzTxYvj6Yw+hHpXBSs5gXl6lSuvx/xZ5+3s8fjMR8HxGb1fGAKAJAfptUqV5r9OnFSVPmfalYQgHUq+37qVKyKmLgpMkTH0rk8SWBaIqVK6fGxyZ+HxVOZMGrqVK6WMx//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7" descr="data:image/jpeg;base64,/9j/4AAQSkZJRgABAQAAAQABAAD/2wCEAAkGBxMTEhUUExMWFhQXGBcZGBgYFxobGxwYGRgaGhwbGB0bHCggGh0lHBgZITEiJSkrLi4uHR8zODMsNygtLisBCgoKDg0OGhAQGiwkHyQsLCwsLCwsLCwsLCwsLCwsLCwsLCwsLCwsLCwsLCwsLCwsLCwsLCwsLCwsLCwsLCwsLP/AABEIARMAtwMBIgACEQEDEQH/xAAbAAACAwEBAQAAAAAAAAAAAAACAwABBAUGB//EADYQAAEDAgQEBAYCAgMBAAMAAAECESEAMQMSQVEEYXGBIpGh8AUTscHR4TLxBlIUQmJyFSOS/8QAGQEBAQEBAQEAAAAAAAAAAAAAAQACAwQF/8QAIREBAQEAAgIDAAMBAAAAAAAAAAERAiESMQNBcTJRYSL/2gAMAwEAAhEDEQA/APDZdGoVIOnlTSOz0CgTy717680LPv8AVRqL5fifahxI2b3vWSh9/uo29E3uKmXlFSApmlgKgPKiFUevcfqipQmopqiBex961aUzy92o0hTNXRJVLaDnVqTtDVRBahYuNp9jvVhPv9USjpy2oSvelUDqNaI7k+VXSgsfKqy0wCq+u34qQb0TVZmoD7/NQU1QjarI5VZvSivl1KY3PvUo8VpuKmhd9G608JpZHs/et0ShFQCpiiC/6qkSB786t7xBuImaogbdaafOqUqgl5R7mrE0TizzVka6/uhEgseZ0q2oltpUPOI6UEKVTHs8xVhHSpnvofetWEkfqrUBPIP5etWWd/6eiyy7me1Tl793oKiNZarSPvRLjZutApR0F/pTazFtv51G3q076VLs30qIFKY7dtqIRvNEED6NVD3rRi1TUTVCRtQrSSWdk/v80haQw/FSiIYexV0g4rhwKBI0YP8AenKSmfp9+tUrCBrV1bCiC9vx2qKT/VE1mLNvy60KDeZ5F/6oQSkdjtHrUy7COv0ohtI3j+6DExGMfWKLSFo/E261FLIAcNTEFwNfc9ai0PLSPft6Pro/oLdO/wBKJqvKd470IxJgExencClj6VZB79KJBifo3pp3oUkbGOn5oKgC3PlU+XOlGozfpUaz7VYNCoHS1Q7QasA2fTf81CA9n39igobs3vlQqvVqneOnSHtVlPU++tVSEP1eqLP793oiAI/A7VAgt7ikKUmp6UZB9/3QKTG3t6kiUsYqUOIogbnn+Wmrq8pF461toBb35VSi+oj3aKM/+mYlvKkqxC8g6yAT9K3azItNnkiq0kDp+RTQ8TtDaVC9y45RNBJIAtFvcURE/vXpUVhghy+97cm70KsRIk2g8+/pRuIBewYHVh6dWqw5h2JexD0xZdg7/frUIjX3ue9RAPOrZ3tR4gbbb1qAF21Z+tQJSnKLuw9tVqUnzafc0eYETE1SQ8v5S7UfhUkOekGhMae/tRvMtZ3/ADQYYl+utzvRagrS8EM1pogD23c1AHgFuj6XeiAndqiBKfTeoxiTRtmdiD61E/S7xUlZTBZmqkPtv0700mb60BT11qoRTc3Db/QVEpO96II87VeujClAAtUqwogPfpapTsGX6bPkMDz9kxvQpLQHNtZnd9Kfqwhh29KUom8KeIZu0tWgRjMbATcw+3uKiEOz2SLtTvlPJgCX1tu+1LguBpYqBMNubistIFAxfWRpvzpGJhpixHVm9ZrakAQ9+XXbSlpQMpiH0+7TVYIWlIG/S7HzoFFgxsXi/d/tTkX0JG3ImgLE/wAbWdw/2PlRSUA38jZrif11o1FR2b3yo1IDF5Gj+/rQkACzP1apASSCdotHny6VeODv9G/VUQIsNLvbQka1BLjnYFvLyo0gfk4Ozn3FFdoB22jnR5Q1pv6daEpLDccjI8nvQg4QI6l301ooZi3L+6Mhjz7DTXlQjEBJ6e+rtV66SsMAaWtUFy4bvvvRoJ1IGze2fSqSrQEctfMMKkgTI0g28qAQOUyb/wBUSSHk7i4212ocVJMGDp2NVULwxmLm3vamlGzFpvbXtTMNOUPE7vf3/dMAY9efL3aqRWkJMx6dOjdquiUktr1dvKqp0NmGwJUQpwLf1Gm9DjIBBlQ1cJAI5Wn+61YqCZD5mGrfrt1pBwy4SVAXNrW3ETWqIWQlwmA11QOlTGS8lJ5a0eRlMlJBPVo3IDCjKGBeRoAxcd70FnynNLnlE7s59KFASYIm7ET9elPIzCUmDqW8ulT5JBjW5zG7VIOCmTDRa3sUjCSB2LdzsfKa0DDGYHVjpPvlSk4RYOXl3fTznzqqBM/xbq8bv+amMRo94Nx+qbiqAAaBLzaNNO1K+cxCQc3Ji/V6LTIhcEWLj3FXq2v1FUrDLhh1Gz+/bVSRqwE3e+oejVhakEGSz+4qYebUyYZvX3aikuecTr0f7UWGt2nd7+UnnQQ4iSJYDmxP29apCob2RyogbMzRbrO33qyZezdJGvONzUlL/wBvxqPfKKDNqNLzqdTanDDZoDCzOBPKolLKgRD7fmoAJDPZJL6VGDvPvWiOEVPza3Xe5qIA1SOTBx3qQWcuRNiDs9GE3hpL/R5qkkv1l5i+4tNGlNwXj/bbe9UQEEc+RZo7WqUv5BK82jbdqlMv+LHWIcnxBnD6eUaxd6Wo2cZlAwWLbgmBWnif42BVsTMbdKSUk5VEh3bQGbNfS1aoilrhlOk6M47a/RqXip8ToVZgeg2DPPI05eWSDqSSYG1gz0vCD6PJ68mBFuVFqCkPKdt2YG1jOtLw8rFlAEe/43v9qcgBJLlUaOVPzHP6d6DDzZbEOQSyRHV7+lqNJKMFKWUAZgRz/wD686vFABIYJ5gWJA2uH86cpLDxO73UWD25hvzSlgQpKM8tOV+rp60IGMTOUB7+Igtza80KycuYwXdmv1/qjx1kqlJzXG76kbxyoOIwHIvl2LJJMve/ei1pSn2KTd3J1aAB7eouBLOT5DY96bhoIdMwbPysaz8QJuXBaR5tyqtUZ/mMSA/n7+tak4yWaZG+nKYpaOGDMo9/d4u1THwIEi1nluk1mdGjQGcSRDa+/KjS6dCYffy1flQJwwkBKr6F/ob0DPIKgJYnbbz9mnRhuIn/ANAamZezTb0oMjMXAdwWJE6/3TCQCGd1wN4EnYUeQQzliYJl+YapFhJDw3d/dz6VCRqZD77C3ffajJIfZiRIED8UBUi0NfUs3lz1q1LGI2hk2cW7doqKxTLh3e0R32/NUEAAqh4IuRrz9K0JUC4BfU3F930pgpWAmXvGwvFi/wBKlaFEQXibzUrU6ZasFyzFQLSSCQxexAANAokhkqeLyRmcvO/JqctMPOVmmQTYNLTz8qpZBZeRTBoAZyYYQLE3qLOgJYhCnIHiEWu42AdqPDTrGWGObTcBm8qi+KlVkqmHDsNobUl5oVpDuWUWcnKSQOcNrb0o1KCGCbZdpaRzG5dutVlIuoO8GTbQRbzpicR3ewBiQwnd7xblQHDAILXJgFvTNJgQ9WpEkZbAloiL23OpoEkpKiEgzDbG97sPxV54fQnQC/R+fu9LAKQoB5MeFg0guR9tqNOGYiJU7bsZ09G6nSkggNAJVIJs92mbaUwAJWxWHH3az9Gv+KBWKWCktJgMHcuZi7a0acV80MSFEQbFzP8A9c9ayLWElJkBUSX0uB12eti8MuADpJ1Yb5b6ed71w/iGOr5pJggBgbgEelY5XI1xm101JTYkqYMU6zufvTk4JSzpIixDHe5ECetY/hWEtziOXd3DtuXbT1r0nGrzgKKVpMl3LqOYOxIEObCa5cfl/wCsduXw5x1xcTBU4BYBW2haP6qfLylspMkBiAwO/lzosHAGYEqePDyA1MGZFWcR7KdgIO82YM8bb13cCxBMEr0DPzggE/TWjxllwwygAmQdP/n90QCUqDljszaBgSGe/SiUoAkgnNswZ9ZMelQZc5MiXYOWYbc9r861JwH0kaB2371QTIdwUj+Vw3qHtpQ4hJLkwks8ySZhJt+KiXh4IcBQ5+J4lpiGp6cNibk+9/vV4iLSWiS3Zte/PWlcRhOYnTbta0Veh7PzB4Yjeb83DD+qlVgYRTfaRPs1K3Ky1YmGEhaf4gKc7qJdpsw2tNMGCySZVA2CRPQSX/qn5SQCthqBlKfEDctu7sTvUOEopSTh+pOW9xrp7vnSycThhgQSA4jwloAdQ/dLxMNK85SotAAduuvWrW8i5sSMp89W531tSMXh2SF6FoZ3cFmdvLnWdawfzbgJSW3IB5at3emFlWOQEayTM/8AnafxWT/jhifCYzGXJeAAAA8vIpqF5CAp8xZnJF9Bdo16VasOxFlIgDw6ddgwG4/FZEYgWpTJALaGx0Dsx9zWhnIUUgkWDlLM9tI50CQlDlISXM5lGzu2V3f6sKtWKw0gJlOYEnMCXEWEE6v96042CzfyTqWD7MLPWPBT4c4WlAjZxu4Zn8r1qc/9T4lMVFpLixabjQxNUqxjwnSSlIEu5bmAQY0P3rh/5JhFOKdyEx2bQ8q9KrhgHzEEgku9jd4Hhnp1rzXx/iMJZTkUFKSGUHN+rms8vTXH27PA5MJeEtGK4yfxk+IR0ck2Y10+P4pRBAWrIsuEkOm5gBvCcxMvWP8AxNSFYQyhWZLkkhkyBfS4E+tbTxJxFLGcLyqhIB8KnZg8gNq015Pjm/J+Po/Ny4z4v1mSsJAGIlISXLX7AN6TQqxkQImxJBnpsNP3WgpBzObMAJBfq4/dZ5SolbnK0gMXIGwbVvO9e3XzCsfh5DM7hhublydJ/FPVhM3hDKD6umz26k96JKyAXKjtJMg3fQSdrVeI75iNYUD4juCCGHTl3qQccAOygE8wWvcabxTcYJYKKXtLOTPT1qvlQHkieTlgB4Qx7UsAOQk5mP8AHSGZjoeY2q0BCMwcRqQX005/1VpwP+xYpNwXe3I8v6o0IzqZyb66OHlm2H3pmQANJEO4JBe4Y6a2/FSCjBSQ7QYY2LG7G1qlNw8APmS7mHDHnD2FStRnDsxzKzBkeEhQdhGpkGALDlFJ4hLsUqyFSrhSy4Fh/wCQ01sXiKTiBIJIhwQCxVq5Dy94rDi4irJBUArZgNACeRBLm86GueumFpw7KWTpBUmQkyoP/IbdRvUxyjMxgodgJMyxb+IAjnzo+PxykpAIJZy5BJIYsSA7uRD20ik4mDY5ic38ilmI1S+it3/NGnFYK3U0eN2chMu5N3BZgAR5VOGQvEScpAA1bxCByZ3eX+tRakZUs7DMILSDZgRBN22ofh+GlSgAoQCVFnvbLtPeextR6sQtlSxSGBBy5uwAa4NZ/nJKiHykuACBdnNwQnXXzerxVuSVkF3B/kmIsMznbkxto04iEKC7ABlEhkGZIa5/kG1flVqxPklRIzJBY2BKmUbHWwePSuT8V+MfLJQJX/F2KQznQHY2PWup8QWEAlKQVAeEKBYFQAEHUvr/AK14jHxD4UqHic5lM0npaaLVIX8T+I4i1OtT7DTkzUjCSVWDqvH2FLWkzIPfn5U35jS7WmfzQ09B8G+OYvDpOVJbV3bcPHKudh8atKlYuZQWSpRVqSS5f8Vo4jFwfkKDqGI0JKVAXGr2azwz8q5/D8MtSCRhrKRcgKIDTJAjeazxk3W+XK2ZXruD4z/kJSpZCC4BUIBLsBbUexXS4lCleAFUEnQOBIZxbvXlfhjKVhpU6iLpSFEAHVQSXh3hnavVcNioZXiIUSUlRfMWmwYw4AtWpy7xzvHrYmBhqnMogJYZmlXfXof1UOGrK4AlmAIFjDg+9JpyFJAYKbYAkszmQT6D6UGPi/7Asb+JnLgB4vYx+a1rKl4gAaGtlOh6Ac3YVlxlKBZIYFvEwDzAJYMeVbgvxZpIXPIQNFeHWljKT4mDylgbkvfbWNxVqxMPAS7KJzC92m0We9TMnMzMkWe56B2PkaNGEoHxKJ7aDUN131fSjVgjM4LwXh/V4PcVahhJZ0a3IAd+cjpUpayAA4IDfxCHcvrdr1KdGOTi/EVFpAJABJAdQcXLTbrW35wKAoFBDkZVk7FgIl9+2j1wlIDuygRcMfU29P00cUpLBJLzM94PKsujqrxRlDYbLIMQyQ83bbR5NLxcRCYGZBDDKCCUq2OjG56nvhTxV1FDuGFy4J0B35WrRh8cyv5KJU8QEy5ZtI1vQsOwlBIAJJKgXWkAgiSZfeC/6ozwwKSQILZ3CXAfYm8W+1Y0YgSUhS3e4SGGkKOoH5pw+IykZinKYgBmBCZc31vUsaMIpWkBwnMVREhwALNmh20bTSsUkESpTnwoKSANAYE2fWPKiSvDZlFBLFV3AJkgJB0Dh9fq3H4dZYA2ghMnNCnLOG6jQVasea/yr4gAUYQJAhRD/wDY8gORvIeuPhcbLqYyzmYb10pHxrFC+IxCGAzEPeBBNYcFb9iG36CpH4rZ1OMoGnP30o0h+b6UpROjjkRNMwOV4q+k6/xBeKrhkDGwyADlRiMxyAE5C48QBYja21P+CfH04OErCGHmzJU5VMkFIjMIb71zON47FxEJRiklKSSlJJYFgNdWA8qyYKwFB25S+9ENr1fBfHBwmBhJwQn561KWtTkKSEkAJcHUA8vOvQfFfjKeJCF5EpWxzKCgFEONJ67bV84+K8ThrUg4aCAnDSlQLfzBLkM977uTXR/xjjFfMSCouWElmCbdhas53p3rHrSieUKypT4lXjQAQ3YUYeZUNDmUIDA6WIPPS+lCeKTmUcRTM7AyZ0jsWmuajFynPJS7O5dtm7mW1rTLqpzJIlRIEJInqfy5pmIsAkq8IYaO7icxUJYC5O1c1fxEvD2aS1+3OtfG8ShKswZUCXs7aWdtZpWN2HhkFRzExcp3aXoFAKIJJdP/AFDXA2u1vKsWFxKQLkm8kh2Zt0v6VXCcchSSWJILmyj6NprVox0MLEJURDASOd7NfrUrLh44YZAS+kJbzAf1qVaseeKS7S20wx1iR71osbAxDY3NuzTECmAuoBMhmPiPLRvCX7UzGSCSA/NyAANNHFR1kGAsRqH6c2Io8PBWofxUebgOTyN9J5U/ExvC2WZkmAWktDgiavAxVK8RzNrmJLxM2abc6jrEnAWCzd3DDrsaYcJZu7kOOh+lb8FYBYkiBJhhqAQ36qJxLFzdvDcBpDAAvp7kWuYnDXIYvYxtE/um5MQJKiGYOTHZ23rdmU5GZ0uXCrnNMEgy/wBKy/FOKCMLEiMuUHWXAD9TaW+kteLUrcMOcx/dCAEmSYZherwRqS/V+l6HIwM/dvtSBodYUW/iHd9HbXrejwQdSBrFIwn6t2FW7JcM+o5fig9HYi9zra9RGHYw/wB+dAq06iP1WlBDQ1vd6kQt28RY6TY1q+GvnEgSw+lZMVNoE7fZ6f8ADsQZ0vZw/a7jtUna+Q6sxUrzeela0r8uf2qY3GI/1iNG9dqyYvF7CN9aPJY2tS14gDO19aw51bE96E2tR5nHTPFtAcpPSgHxFYdtbl/x1rDmLj7aUOvbdqz5VY6H/wCTx8mUYhy/6uDzt1q6wgQ/h2aalGl18DBASyibPAIvDHYxVrDMFa8g7EjlPWz71YVt/ENDiS1iIO1LwzBzFmdtIL6t613cwrCRJDNzDk7jkwo1EFpJmMtmvANp1P2pIBBSVEtDmBrGtXkZRUAW5D8zLm1BNWUuCkur/sZuQ0QRdqZhoEh9AP5OxNheYu1ZEqIZTgCYIOvWtCVlnD3L3a3mBa+1SbE4TEvLsYJtcgnr9RXD/wAiQEoghyqzayxrpLQHcwRI0cRvEVyfj2ASkEEskgs5uQ3mH+lVEeeKXLEwGeKhTefOO9qan4ctSVGxTzuKRlAbU7dKCXibSKagkkWfbl1qFCrq7OR601SUg7holr1JOJTzhgAA96HhiSCA/k9dDA4QZsoBJSrLzzPPvnXR+JcBiYeEMUH5bRDBwosX1NY8vprHnlr8BDAF6PAm4Yj3FBjMTueWvM/mr4Zxu/P7bitB2AALiqxMS0a3pWJztF/waE4b3rm01qIyuC/vyoVF7Ul2aGHkKdhEBmKSKCALYT9qAYpB06CjOUzfp73pJJBsamaNWOHsR0qVRUJvpvUqWuxlBDzzZyDVLcyojqRfl5RQpWWi235qfMsCdLE/a9ehlAvQ/wAZN/07PVnGdTBTCNGn6dqXmDhufTlo0VWNxBJJDN7i1Z8o140eUkyY7X3er+YkWOlpY9f7rBjJUdqD/jgXW/IGs+Rx0zxUEOHMljP15tWLieIVlIGst29aSUAQxbnUWkC/m+9Z04xfD+FXjLyoEncsOpNZcfh1JUpJTKSQQbguxevQfA8UJxMQj/phrUAGnKHadGesf+UurFGKoFPzkYeIA1/DlJ7qQTTOV8savCeHl9uXxCY+lJkeda8LDZJKgwe/XWsq0MWDxdjHbrW44uj8M4uWnxZhfVo+nrXT+K8dm4bCTl8QUyi8skFvqK84lQBYOGh9jfpXVWM3DEv4vmDXRiPq1Ys70yubhKyqLgG1/d6918P4jgOIwMVJQMLiMvhJzeLIH8JNio85avDIQMzrdgQ7a6RXqvjXwFHDjAxMJRUnGSTJBykNbkx7N5XOzqOnDhcvJxlr9k0/DTH7peNlDwNHNDhreX9Gb0rDJycWCCmOdROKkeEJBiYmgxVAUhOE5uZ6+lC0/wCYXZmbtNLUoPZ6gVleHnlFQKAJ8PvypBqgAx3A5/SpQYeIEym20VKi0oxSzPGnedJqvnG5D+hpOEQNg3u2tTFUVm48q2YeeJ2qBQAYkT51kY6ERV4iIJjT+ulGLTVgAQffs0AxWvSEpnX396LOHcN/dODR4uIk29+dUknYO7ef6oAqHZjvvV4ayTEyJ2oWi4biPl4gWzwQRIcGCHuINYONxgpRCFLOGCcgVcC7Fou9orqYiQdQDMVzsoszglvXlrTxVtzGjhQk4C/9gG62bu9c5Vp8jWvBxsoxEqvlUB10asXyy7tetRkLgljFO/5SgCmz6NTOKwxcsCbdqTh+OBcUheBh5jlDuTPTz3r2H+T8WlacAJW+VKnAsB4QkDmwJPWvK/DeIQhXiTqz7Tse9dn4+jxo8WYZQHvBAI7Vy5zeUdePPOFn9simMO0e+VQcMJMm239NS14ZEQ4FCMRTSOk+lX4w14/D7EEAfTWkrSWEuRsd+9OXipSl5EHV6xOFatq9vSiGrKy3iYH3tTU4mVwcp9xUOAG0J5/ml/8AGcwOc+vWnodjKhu41HPnUolrSC5ADdx2qUJeGAG1on86BKtgBvrzq1TpH3rZWkmX1FUoOA9Tp3+kVFBxBFSKxS3v3tQKG/lRJ6b+ffrRl/PWrQUMVViO3uaJGMEiJNExN2OlCEpSQW7ValJxCouRGtZlBldC/ueddpGVKAWi/Mdq4vGNnfo8doerjVymNfxDggCMR3Spo2isywymFng9bV18HxYD6KSoNq4n7Vw+GwySkwwIubtVxqrZjJOVmkSPzXNw1G4uHL120LOuoedq5XF4YQo/yymxj19auN+hY2YeGjGEkJX/ALWBP/rZ92rofD8IqHyMYELQDlGraZTYtXnsLGKWP/WY0O4r0HwzHUtJAyqyDNhlQJKb+F3o59RRgUCosSzaP7vVfMSm5kUfEcPiKKidSTHPesmLwaxZJbp+6plV00SpyTt3o1IBkOzNpt/VIThEh59QzX+9ArDJgW1Ufv3pwNvAo3L7607EAADMQPz0rLh5wlgIHqQPWgw+IlmIH39j0rNmtbMbAjcW2PsVKTiYxKYu8t6fipVlFsPQN6YpAv8AfzpKVSPX3zpqJfxAfrmaa3Agbjvu/wCKWpzrPUU3rq9KKQztUAlZEDvrRJClCKEJ5l/pTUmdO33961VMpw1m8B9O1nvR4WGBKg4m9uVtaeEM5GUj79KSpCuTDYddPdqtHo44hNn6adA1YuPwIGl4b61qw3ScwOx8r1n+I8QopBckub7T+KuPtW7G7/H/ABIKGlyz7Q/euVweE+IUKfwlVtGvXR4ABQC8M5SGLGZ1q1cN/wDvVP8AJObuW+9W91f0WMA/7R/Y+opnxBAKCEu7X/rl9KpQIiYmOrVq4VAmdZew51jc7MjzuCpgQqUmSzODuOnrXZ+FYKkF7oP8VgEpPItKTyLVy/iPC5FkXBkEe961/AMZQUUpxMqlWlgSNDXXl3x1me3W43DCZKgHD6Mfz5UjD4hJgLS7bfmt+GnOwxHfxO7NpLm4MnWsmNwCQu4kvbpL7Xrhs9VvsjFwSC8ToB7Fc8YagpiC/J7V2jwi2ZTMmzS768xHrSFYJIGUnWOY2NU54LHPSvICGL+kzSlJUp3gxtNWvHLsYrYnGTkJcTqz2+ldO52z7YcElLzL2FStf/CK2KFOWkEPepV5T7ZyiAh9Z+tOSssZ593qVK06wGMo5QXlzQhUjv8AWpUqgokLM9NhRYiAyo0B86lSsL6IJlvcU74cczvPhf61dSm+lPYMXDEf/J9GaseJhgpD7p9UmpUp4j7X8G/kRyPoa6fGIHz0xfDD851qVKOf8jPTLwyj8wjRyOz1vwUAhQNn+oJ+oqVKzTxYvj6Yw+hHpXBSs5gXl6lSuvx/xZ5+3s8fjMR8HxGb1fGAKAJAfptUqV5r9OnFSVPmfalYQgHUq+37qVKyKmLgpMkTH0rk8SWBaIqVK6fGxyZ+HxVOZMGrqVK6WMx//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9" descr="data:image/jpeg;base64,/9j/4AAQSkZJRgABAQAAAQABAAD/2wCEAAkGBxMTEhUUExMWFhQXGBcZGBgYFxobGxwYGRgaGhwbGB0bHCggGh0lHBgZITEiJSkrLi4uHR8zODMsNygtLisBCgoKDg0OGhAQGiwkHyQsLCwsLCwsLCwsLCwsLCwsLCwsLCwsLCwsLCwsLCwsLCwsLCwsLCwsLCwsLCwsLCwsLP/AABEIARMAtwMBIgACEQEDEQH/xAAbAAACAwEBAQAAAAAAAAAAAAACAwABBAUGB//EADYQAAEDAgQEBAYCAgMBAAMAAAECESEAMQMSQVEEYXGBIpGh8AUTscHR4TLxBlIUQmJyFSOS/8QAGQEBAQEBAQEAAAAAAAAAAAAAAQACAwQF/8QAIREBAQEAAgIDAAMBAAAAAAAAAAERAiESMQNBcTJRYSL/2gAMAwEAAhEDEQA/APDZdGoVIOnlTSOz0CgTy717680LPv8AVRqL5fifahxI2b3vWSh9/uo29E3uKmXlFSApmlgKgPKiFUevcfqipQmopqiBex961aUzy92o0hTNXRJVLaDnVqTtDVRBahYuNp9jvVhPv9USjpy2oSvelUDqNaI7k+VXSgsfKqy0wCq+u34qQb0TVZmoD7/NQU1QjarI5VZvSivl1KY3PvUo8VpuKmhd9G608JpZHs/et0ShFQCpiiC/6qkSB786t7xBuImaogbdaafOqUqgl5R7mrE0TizzVka6/uhEgseZ0q2oltpUPOI6UEKVTHs8xVhHSpnvofetWEkfqrUBPIP5etWWd/6eiyy7me1Tl793oKiNZarSPvRLjZutApR0F/pTazFtv51G3q076VLs30qIFKY7dtqIRvNEED6NVD3rRi1TUTVCRtQrSSWdk/v80haQw/FSiIYexV0g4rhwKBI0YP8AenKSmfp9+tUrCBrV1bCiC9vx2qKT/VE1mLNvy60KDeZ5F/6oQSkdjtHrUy7COv0ohtI3j+6DExGMfWKLSFo/E261FLIAcNTEFwNfc9ai0PLSPft6Pro/oLdO/wBKJqvKd470IxJgExencClj6VZB79KJBifo3pp3oUkbGOn5oKgC3PlU+XOlGozfpUaz7VYNCoHS1Q7QasA2fTf81CA9n39igobs3vlQqvVqneOnSHtVlPU++tVSEP1eqLP793oiAI/A7VAgt7ikKUmp6UZB9/3QKTG3t6kiUsYqUOIogbnn+Wmrq8pF461toBb35VSi+oj3aKM/+mYlvKkqxC8g6yAT9K3azItNnkiq0kDp+RTQ8TtDaVC9y45RNBJIAtFvcURE/vXpUVhghy+97cm70KsRIk2g8+/pRuIBewYHVh6dWqw5h2JexD0xZdg7/frUIjX3ue9RAPOrZ3tR4gbbb1qAF21Z+tQJSnKLuw9tVqUnzafc0eYETE1SQ8v5S7UfhUkOekGhMae/tRvMtZ3/ADQYYl+utzvRagrS8EM1pogD23c1AHgFuj6XeiAndqiBKfTeoxiTRtmdiD61E/S7xUlZTBZmqkPtv0700mb60BT11qoRTc3Db/QVEpO96II87VeujClAAtUqwogPfpapTsGX6bPkMDz9kxvQpLQHNtZnd9Kfqwhh29KUom8KeIZu0tWgRjMbATcw+3uKiEOz2SLtTvlPJgCX1tu+1LguBpYqBMNubistIFAxfWRpvzpGJhpixHVm9ZrakAQ9+XXbSlpQMpiH0+7TVYIWlIG/S7HzoFFgxsXi/d/tTkX0JG3ImgLE/wAbWdw/2PlRSUA38jZrif11o1FR2b3yo1IDF5Gj+/rQkACzP1apASSCdotHny6VeODv9G/VUQIsNLvbQka1BLjnYFvLyo0gfk4Ozn3FFdoB22jnR5Q1pv6daEpLDccjI8nvQg4QI6l301ooZi3L+6Mhjz7DTXlQjEBJ6e+rtV66SsMAaWtUFy4bvvvRoJ1IGze2fSqSrQEctfMMKkgTI0g28qAQOUyb/wBUSSHk7i4212ocVJMGDp2NVULwxmLm3vamlGzFpvbXtTMNOUPE7vf3/dMAY9efL3aqRWkJMx6dOjdquiUktr1dvKqp0NmGwJUQpwLf1Gm9DjIBBlQ1cJAI5Wn+61YqCZD5mGrfrt1pBwy4SVAXNrW3ETWqIWQlwmA11QOlTGS8lJ5a0eRlMlJBPVo3IDCjKGBeRoAxcd70FnynNLnlE7s59KFASYIm7ET9elPIzCUmDqW8ulT5JBjW5zG7VIOCmTDRa3sUjCSB2LdzsfKa0DDGYHVjpPvlSk4RYOXl3fTznzqqBM/xbq8bv+amMRo94Nx+qbiqAAaBLzaNNO1K+cxCQc3Ji/V6LTIhcEWLj3FXq2v1FUrDLhh1Gz+/bVSRqwE3e+oejVhakEGSz+4qYebUyYZvX3aikuecTr0f7UWGt2nd7+UnnQQ4iSJYDmxP29apCob2RyogbMzRbrO33qyZezdJGvONzUlL/wBvxqPfKKDNqNLzqdTanDDZoDCzOBPKolLKgRD7fmoAJDPZJL6VGDvPvWiOEVPza3Xe5qIA1SOTBx3qQWcuRNiDs9GE3hpL/R5qkkv1l5i+4tNGlNwXj/bbe9UQEEc+RZo7WqUv5BK82jbdqlMv+LHWIcnxBnD6eUaxd6Wo2cZlAwWLbgmBWnif42BVsTMbdKSUk5VEh3bQGbNfS1aoilrhlOk6M47a/RqXip8ToVZgeg2DPPI05eWSDqSSYG1gz0vCD6PJ68mBFuVFqCkPKdt2YG1jOtLw8rFlAEe/43v9qcgBJLlUaOVPzHP6d6DDzZbEOQSyRHV7+lqNJKMFKWUAZgRz/wD686vFABIYJ5gWJA2uH86cpLDxO73UWD25hvzSlgQpKM8tOV+rp60IGMTOUB7+Igtza80KycuYwXdmv1/qjx1kqlJzXG76kbxyoOIwHIvl2LJJMve/ei1pSn2KTd3J1aAB7eouBLOT5DY96bhoIdMwbPysaz8QJuXBaR5tyqtUZ/mMSA/n7+tak4yWaZG+nKYpaOGDMo9/d4u1THwIEi1nluk1mdGjQGcSRDa+/KjS6dCYffy1flQJwwkBKr6F/ob0DPIKgJYnbbz9mnRhuIn/ANAamZezTb0oMjMXAdwWJE6/3TCQCGd1wN4EnYUeQQzliYJl+YapFhJDw3d/dz6VCRqZD77C3ffajJIfZiRIED8UBUi0NfUs3lz1q1LGI2hk2cW7doqKxTLh3e0R32/NUEAAqh4IuRrz9K0JUC4BfU3F930pgpWAmXvGwvFi/wBKlaFEQXibzUrU6ZasFyzFQLSSCQxexAANAokhkqeLyRmcvO/JqctMPOVmmQTYNLTz8qpZBZeRTBoAZyYYQLE3qLOgJYhCnIHiEWu42AdqPDTrGWGObTcBm8qi+KlVkqmHDsNobUl5oVpDuWUWcnKSQOcNrb0o1KCGCbZdpaRzG5dutVlIuoO8GTbQRbzpicR3ewBiQwnd7xblQHDAILXJgFvTNJgQ9WpEkZbAloiL23OpoEkpKiEgzDbG97sPxV54fQnQC/R+fu9LAKQoB5MeFg0guR9tqNOGYiJU7bsZ09G6nSkggNAJVIJs92mbaUwAJWxWHH3az9Gv+KBWKWCktJgMHcuZi7a0acV80MSFEQbFzP8A9c9ayLWElJkBUSX0uB12eti8MuADpJ1Yb5b6ed71w/iGOr5pJggBgbgEelY5XI1xm101JTYkqYMU6zufvTk4JSzpIixDHe5ECetY/hWEtziOXd3DtuXbT1r0nGrzgKKVpMl3LqOYOxIEObCa5cfl/wCsduXw5x1xcTBU4BYBW2haP6qfLylspMkBiAwO/lzosHAGYEqePDyA1MGZFWcR7KdgIO82YM8bb13cCxBMEr0DPzggE/TWjxllwwygAmQdP/n90QCUqDljszaBgSGe/SiUoAkgnNswZ9ZMelQZc5MiXYOWYbc9r861JwH0kaB2371QTIdwUj+Vw3qHtpQ4hJLkwks8ySZhJt+KiXh4IcBQ5+J4lpiGp6cNibk+9/vV4iLSWiS3Zte/PWlcRhOYnTbta0Veh7PzB4Yjeb83DD+qlVgYRTfaRPs1K3Ky1YmGEhaf4gKc7qJdpsw2tNMGCySZVA2CRPQSX/qn5SQCthqBlKfEDctu7sTvUOEopSTh+pOW9xrp7vnSycThhgQSA4jwloAdQ/dLxMNK85SotAAduuvWrW8i5sSMp89W531tSMXh2SF6FoZ3cFmdvLnWdawfzbgJSW3IB5at3emFlWOQEayTM/8AnafxWT/jhifCYzGXJeAAAA8vIpqF5CAp8xZnJF9Bdo16VasOxFlIgDw6ddgwG4/FZEYgWpTJALaGx0Dsx9zWhnIUUgkWDlLM9tI50CQlDlISXM5lGzu2V3f6sKtWKw0gJlOYEnMCXEWEE6v96042CzfyTqWD7MLPWPBT4c4WlAjZxu4Zn8r1qc/9T4lMVFpLixabjQxNUqxjwnSSlIEu5bmAQY0P3rh/5JhFOKdyEx2bQ8q9KrhgHzEEgku9jd4Hhnp1rzXx/iMJZTkUFKSGUHN+rms8vTXH27PA5MJeEtGK4yfxk+IR0ck2Y10+P4pRBAWrIsuEkOm5gBvCcxMvWP8AxNSFYQyhWZLkkhkyBfS4E+tbTxJxFLGcLyqhIB8KnZg8gNq015Pjm/J+Po/Ny4z4v1mSsJAGIlISXLX7AN6TQqxkQImxJBnpsNP3WgpBzObMAJBfq4/dZ5SolbnK0gMXIGwbVvO9e3XzCsfh5DM7hhublydJ/FPVhM3hDKD6umz26k96JKyAXKjtJMg3fQSdrVeI75iNYUD4juCCGHTl3qQccAOygE8wWvcabxTcYJYKKXtLOTPT1qvlQHkieTlgB4Qx7UsAOQk5mP8AHSGZjoeY2q0BCMwcRqQX005/1VpwP+xYpNwXe3I8v6o0IzqZyb66OHlm2H3pmQANJEO4JBe4Y6a2/FSCjBSQ7QYY2LG7G1qlNw8APmS7mHDHnD2FStRnDsxzKzBkeEhQdhGpkGALDlFJ4hLsUqyFSrhSy4Fh/wCQ01sXiKTiBIJIhwQCxVq5Dy94rDi4irJBUArZgNACeRBLm86GueumFpw7KWTpBUmQkyoP/IbdRvUxyjMxgodgJMyxb+IAjnzo+PxykpAIJZy5BJIYsSA7uRD20ik4mDY5ic38ilmI1S+it3/NGnFYK3U0eN2chMu5N3BZgAR5VOGQvEScpAA1bxCByZ3eX+tRakZUs7DMILSDZgRBN22ofh+GlSgAoQCVFnvbLtPeextR6sQtlSxSGBBy5uwAa4NZ/nJKiHykuACBdnNwQnXXzerxVuSVkF3B/kmIsMznbkxto04iEKC7ABlEhkGZIa5/kG1flVqxPklRIzJBY2BKmUbHWwePSuT8V+MfLJQJX/F2KQznQHY2PWup8QWEAlKQVAeEKBYFQAEHUvr/AK14jHxD4UqHic5lM0npaaLVIX8T+I4i1OtT7DTkzUjCSVWDqvH2FLWkzIPfn5U35jS7WmfzQ09B8G+OYvDpOVJbV3bcPHKudh8atKlYuZQWSpRVqSS5f8Vo4jFwfkKDqGI0JKVAXGr2azwz8q5/D8MtSCRhrKRcgKIDTJAjeazxk3W+XK2ZXruD4z/kJSpZCC4BUIBLsBbUexXS4lCleAFUEnQOBIZxbvXlfhjKVhpU6iLpSFEAHVQSXh3hnavVcNioZXiIUSUlRfMWmwYw4AtWpy7xzvHrYmBhqnMogJYZmlXfXof1UOGrK4AlmAIFjDg+9JpyFJAYKbYAkszmQT6D6UGPi/7Asb+JnLgB4vYx+a1rKl4gAaGtlOh6Ac3YVlxlKBZIYFvEwDzAJYMeVbgvxZpIXPIQNFeHWljKT4mDylgbkvfbWNxVqxMPAS7KJzC92m0We9TMnMzMkWe56B2PkaNGEoHxKJ7aDUN131fSjVgjM4LwXh/V4PcVahhJZ0a3IAd+cjpUpayAA4IDfxCHcvrdr1KdGOTi/EVFpAJABJAdQcXLTbrW35wKAoFBDkZVk7FgIl9+2j1wlIDuygRcMfU29P00cUpLBJLzM94PKsujqrxRlDYbLIMQyQ83bbR5NLxcRCYGZBDDKCCUq2OjG56nvhTxV1FDuGFy4J0B35WrRh8cyv5KJU8QEy5ZtI1vQsOwlBIAJJKgXWkAgiSZfeC/6ozwwKSQILZ3CXAfYm8W+1Y0YgSUhS3e4SGGkKOoH5pw+IykZinKYgBmBCZc31vUsaMIpWkBwnMVREhwALNmh20bTSsUkESpTnwoKSANAYE2fWPKiSvDZlFBLFV3AJkgJB0Dh9fq3H4dZYA2ghMnNCnLOG6jQVasea/yr4gAUYQJAhRD/wDY8gORvIeuPhcbLqYyzmYb10pHxrFC+IxCGAzEPeBBNYcFb9iG36CpH4rZ1OMoGnP30o0h+b6UpROjjkRNMwOV4q+k6/xBeKrhkDGwyADlRiMxyAE5C48QBYja21P+CfH04OErCGHmzJU5VMkFIjMIb71zON47FxEJRiklKSSlJJYFgNdWA8qyYKwFB25S+9ENr1fBfHBwmBhJwQn561KWtTkKSEkAJcHUA8vOvQfFfjKeJCF5EpWxzKCgFEONJ67bV84+K8ThrUg4aCAnDSlQLfzBLkM977uTXR/xjjFfMSCouWElmCbdhas53p3rHrSieUKypT4lXjQAQ3YUYeZUNDmUIDA6WIPPS+lCeKTmUcRTM7AyZ0jsWmuajFynPJS7O5dtm7mW1rTLqpzJIlRIEJInqfy5pmIsAkq8IYaO7icxUJYC5O1c1fxEvD2aS1+3OtfG8ShKswZUCXs7aWdtZpWN2HhkFRzExcp3aXoFAKIJJdP/AFDXA2u1vKsWFxKQLkm8kh2Zt0v6VXCcchSSWJILmyj6NprVox0MLEJURDASOd7NfrUrLh44YZAS+kJbzAf1qVaseeKS7S20wx1iR71osbAxDY3NuzTECmAuoBMhmPiPLRvCX7UzGSCSA/NyAANNHFR1kGAsRqH6c2Io8PBWofxUebgOTyN9J5U/ExvC2WZkmAWktDgiavAxVK8RzNrmJLxM2abc6jrEnAWCzd3DDrsaYcJZu7kOOh+lb8FYBYkiBJhhqAQ36qJxLFzdvDcBpDAAvp7kWuYnDXIYvYxtE/um5MQJKiGYOTHZ23rdmU5GZ0uXCrnNMEgy/wBKy/FOKCMLEiMuUHWXAD9TaW+kteLUrcMOcx/dCAEmSYZherwRqS/V+l6HIwM/dvtSBodYUW/iHd9HbXrejwQdSBrFIwn6t2FW7JcM+o5fig9HYi9zra9RGHYw/wB+dAq06iP1WlBDQ1vd6kQt28RY6TY1q+GvnEgSw+lZMVNoE7fZ6f8ADsQZ0vZw/a7jtUna+Q6sxUrzeela0r8uf2qY3GI/1iNG9dqyYvF7CN9aPJY2tS14gDO19aw51bE96E2tR5nHTPFtAcpPSgHxFYdtbl/x1rDmLj7aUOvbdqz5VY6H/wCTx8mUYhy/6uDzt1q6wgQ/h2aalGl18DBASyibPAIvDHYxVrDMFa8g7EjlPWz71YVt/ENDiS1iIO1LwzBzFmdtIL6t613cwrCRJDNzDk7jkwo1EFpJmMtmvANp1P2pIBBSVEtDmBrGtXkZRUAW5D8zLm1BNWUuCkur/sZuQ0QRdqZhoEh9AP5OxNheYu1ZEqIZTgCYIOvWtCVlnD3L3a3mBa+1SbE4TEvLsYJtcgnr9RXD/wAiQEoghyqzayxrpLQHcwRI0cRvEVyfj2ASkEEskgs5uQ3mH+lVEeeKXLEwGeKhTefOO9qan4ctSVGxTzuKRlAbU7dKCXibSKagkkWfbl1qFCrq7OR601SUg7holr1JOJTzhgAA96HhiSCA/k9dDA4QZsoBJSrLzzPPvnXR+JcBiYeEMUH5bRDBwosX1NY8vprHnlr8BDAF6PAm4Yj3FBjMTueWvM/mr4Zxu/P7bitB2AALiqxMS0a3pWJztF/waE4b3rm01qIyuC/vyoVF7Ul2aGHkKdhEBmKSKCALYT9qAYpB06CjOUzfp73pJJBsamaNWOHsR0qVRUJvpvUqWuxlBDzzZyDVLcyojqRfl5RQpWWi235qfMsCdLE/a9ehlAvQ/wAZN/07PVnGdTBTCNGn6dqXmDhufTlo0VWNxBJJDN7i1Z8o140eUkyY7X3er+YkWOlpY9f7rBjJUdqD/jgXW/IGs+Rx0zxUEOHMljP15tWLieIVlIGst29aSUAQxbnUWkC/m+9Z04xfD+FXjLyoEncsOpNZcfh1JUpJTKSQQbguxevQfA8UJxMQj/phrUAGnKHadGesf+UurFGKoFPzkYeIA1/DlJ7qQTTOV8savCeHl9uXxCY+lJkeda8LDZJKgwe/XWsq0MWDxdjHbrW44uj8M4uWnxZhfVo+nrXT+K8dm4bCTl8QUyi8skFvqK84lQBYOGh9jfpXVWM3DEv4vmDXRiPq1Ys70yubhKyqLgG1/d6918P4jgOIwMVJQMLiMvhJzeLIH8JNio85avDIQMzrdgQ7a6RXqvjXwFHDjAxMJRUnGSTJBykNbkx7N5XOzqOnDhcvJxlr9k0/DTH7peNlDwNHNDhreX9Gb0rDJycWCCmOdROKkeEJBiYmgxVAUhOE5uZ6+lC0/wCYXZmbtNLUoPZ6gVleHnlFQKAJ8PvypBqgAx3A5/SpQYeIEym20VKi0oxSzPGnedJqvnG5D+hpOEQNg3u2tTFUVm48q2YeeJ2qBQAYkT51kY6ERV4iIJjT+ulGLTVgAQffs0AxWvSEpnX396LOHcN/dODR4uIk29+dUknYO7ef6oAqHZjvvV4ayTEyJ2oWi4biPl4gWzwQRIcGCHuINYONxgpRCFLOGCcgVcC7Fou9orqYiQdQDMVzsoszglvXlrTxVtzGjhQk4C/9gG62bu9c5Vp8jWvBxsoxEqvlUB10asXyy7tetRkLgljFO/5SgCmz6NTOKwxcsCbdqTh+OBcUheBh5jlDuTPTz3r2H+T8WlacAJW+VKnAsB4QkDmwJPWvK/DeIQhXiTqz7Tse9dn4+jxo8WYZQHvBAI7Vy5zeUdePPOFn9simMO0e+VQcMJMm239NS14ZEQ4FCMRTSOk+lX4w14/D7EEAfTWkrSWEuRsd+9OXipSl5EHV6xOFatq9vSiGrKy3iYH3tTU4mVwcp9xUOAG0J5/ml/8AGcwOc+vWnodjKhu41HPnUolrSC5ADdx2qUJeGAG1on86BKtgBvrzq1TpH3rZWkmX1FUoOA9Tp3+kVFBxBFSKxS3v3tQKG/lRJ6b+ffrRl/PWrQUMVViO3uaJGMEiJNExN2OlCEpSQW7ValJxCouRGtZlBldC/ueddpGVKAWi/Mdq4vGNnfo8doerjVymNfxDggCMR3Spo2isywymFng9bV18HxYD6KSoNq4n7Vw+GwySkwwIubtVxqrZjJOVmkSPzXNw1G4uHL120LOuoedq5XF4YQo/yymxj19auN+hY2YeGjGEkJX/ALWBP/rZ92rofD8IqHyMYELQDlGraZTYtXnsLGKWP/WY0O4r0HwzHUtJAyqyDNhlQJKb+F3o59RRgUCosSzaP7vVfMSm5kUfEcPiKKidSTHPesmLwaxZJbp+6plV00SpyTt3o1IBkOzNpt/VIThEh59QzX+9ArDJgW1Ufv3pwNvAo3L7607EAADMQPz0rLh5wlgIHqQPWgw+IlmIH39j0rNmtbMbAjcW2PsVKTiYxKYu8t6fipVlFsPQN6YpAv8AfzpKVSPX3zpqJfxAfrmaa3Agbjvu/wCKWpzrPUU3rq9KKQztUAlZEDvrRJClCKEJ5l/pTUmdO33961VMpw1m8B9O1nvR4WGBKg4m9uVtaeEM5GUj79KSpCuTDYddPdqtHo44hNn6adA1YuPwIGl4b61qw3ScwOx8r1n+I8QopBckub7T+KuPtW7G7/H/ABIKGlyz7Q/euVweE+IUKfwlVtGvXR4ABQC8M5SGLGZ1q1cN/wDvVP8AJObuW+9W91f0WMA/7R/Y+opnxBAKCEu7X/rl9KpQIiYmOrVq4VAmdZew51jc7MjzuCpgQqUmSzODuOnrXZ+FYKkF7oP8VgEpPItKTyLVy/iPC5FkXBkEe961/AMZQUUpxMqlWlgSNDXXl3x1me3W43DCZKgHD6Mfz5UjD4hJgLS7bfmt+GnOwxHfxO7NpLm4MnWsmNwCQu4kvbpL7Xrhs9VvsjFwSC8ToB7Fc8YagpiC/J7V2jwi2ZTMmzS768xHrSFYJIGUnWOY2NU54LHPSvICGL+kzSlJUp3gxtNWvHLsYrYnGTkJcTqz2+ldO52z7YcElLzL2FStf/CK2KFOWkEPepV5T7ZyiAh9Z+tOSssZ593qVK06wGMo5QXlzQhUjv8AWpUqgokLM9NhRYiAyo0B86lSsL6IJlvcU74cczvPhf61dSm+lPYMXDEf/J9GaseJhgpD7p9UmpUp4j7X8G/kRyPoa6fGIHz0xfDD851qVKOf8jPTLwyj8wjRyOz1vwUAhQNn+oJ+oqVKzTxYvj6Yw+hHpXBSs5gXl6lSuvx/xZ5+3s8fjMR8HxGb1fGAKAJAfptUqV5r9OnFSVPmfalYQgHUq+37qVKyKmLgpMkTH0rk8SWBaIqVK6fGxyZ+HxVOZMGrqVK6WMx//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xmlns="" val="4247809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66800" y="1219200"/>
            <a:ext cx="7772400" cy="685799"/>
          </a:xfrm>
        </p:spPr>
        <p:txBody>
          <a:bodyPr/>
          <a:lstStyle/>
          <a:p>
            <a:r>
              <a:rPr lang="en-US" dirty="0" smtClean="0">
                <a:solidFill>
                  <a:schemeClr val="tx2">
                    <a:lumMod val="75000"/>
                  </a:schemeClr>
                </a:solidFill>
              </a:rPr>
              <a:t>Discussion/Conclusion </a:t>
            </a:r>
            <a:endParaRPr lang="en-US" dirty="0">
              <a:solidFill>
                <a:schemeClr val="tx2">
                  <a:lumMod val="75000"/>
                </a:schemeClr>
              </a:solidFill>
            </a:endParaRPr>
          </a:p>
        </p:txBody>
      </p:sp>
      <p:sp>
        <p:nvSpPr>
          <p:cNvPr id="3" name="Subtitle 2"/>
          <p:cNvSpPr>
            <a:spLocks noGrp="1"/>
          </p:cNvSpPr>
          <p:nvPr>
            <p:ph type="subTitle" idx="4294967295"/>
          </p:nvPr>
        </p:nvSpPr>
        <p:spPr>
          <a:xfrm>
            <a:off x="457200" y="1981200"/>
            <a:ext cx="8458199" cy="4267200"/>
          </a:xfrm>
        </p:spPr>
        <p:txBody>
          <a:bodyPr>
            <a:normAutofit/>
          </a:bodyPr>
          <a:lstStyle/>
          <a:p>
            <a:r>
              <a:rPr lang="en-US" b="0" dirty="0" smtClean="0">
                <a:solidFill>
                  <a:schemeClr val="accent5">
                    <a:lumMod val="75000"/>
                  </a:schemeClr>
                </a:solidFill>
                <a:latin typeface="Georgia" panose="02040502050405020303" pitchFamily="18" charset="0"/>
              </a:rPr>
              <a:t>Outcomes</a:t>
            </a:r>
          </a:p>
          <a:p>
            <a:pPr lvl="1"/>
            <a:r>
              <a:rPr lang="en-US" b="0" dirty="0" smtClean="0">
                <a:solidFill>
                  <a:schemeClr val="accent5">
                    <a:lumMod val="75000"/>
                  </a:schemeClr>
                </a:solidFill>
                <a:latin typeface="Georgia" panose="02040502050405020303" pitchFamily="18" charset="0"/>
              </a:rPr>
              <a:t>Reduced algae and duckweed</a:t>
            </a:r>
            <a:endParaRPr lang="en-US" b="0" dirty="0">
              <a:solidFill>
                <a:schemeClr val="accent5">
                  <a:lumMod val="75000"/>
                </a:schemeClr>
              </a:solidFill>
              <a:latin typeface="Georgia" panose="02040502050405020303" pitchFamily="18" charset="0"/>
            </a:endParaRPr>
          </a:p>
          <a:p>
            <a:pPr lvl="1"/>
            <a:r>
              <a:rPr lang="en-US" b="0" dirty="0" smtClean="0">
                <a:solidFill>
                  <a:schemeClr val="accent5">
                    <a:lumMod val="75000"/>
                  </a:schemeClr>
                </a:solidFill>
                <a:latin typeface="Georgia" panose="02040502050405020303" pitchFamily="18" charset="0"/>
              </a:rPr>
              <a:t>Happier Customers</a:t>
            </a:r>
          </a:p>
          <a:p>
            <a:pPr lvl="1"/>
            <a:r>
              <a:rPr lang="en-US" b="0" dirty="0" smtClean="0">
                <a:solidFill>
                  <a:schemeClr val="accent5">
                    <a:lumMod val="75000"/>
                  </a:schemeClr>
                </a:solidFill>
                <a:latin typeface="Georgia" panose="02040502050405020303" pitchFamily="18" charset="0"/>
              </a:rPr>
              <a:t>Reduced herbicide use</a:t>
            </a:r>
          </a:p>
          <a:p>
            <a:pPr marL="514350" indent="-457200"/>
            <a:r>
              <a:rPr lang="en-US" b="0" dirty="0" smtClean="0">
                <a:solidFill>
                  <a:schemeClr val="accent5">
                    <a:lumMod val="75000"/>
                  </a:schemeClr>
                </a:solidFill>
                <a:latin typeface="Georgia" panose="02040502050405020303" pitchFamily="18" charset="0"/>
              </a:rPr>
              <a:t>Final thoughts</a:t>
            </a:r>
          </a:p>
          <a:p>
            <a:pPr marL="914400" lvl="1" indent="-457200"/>
            <a:r>
              <a:rPr lang="en-US" b="0" dirty="0" smtClean="0">
                <a:solidFill>
                  <a:schemeClr val="accent5">
                    <a:lumMod val="75000"/>
                  </a:schemeClr>
                </a:solidFill>
                <a:latin typeface="Georgia" panose="02040502050405020303" pitchFamily="18" charset="0"/>
              </a:rPr>
              <a:t>How do we budget for the next 5 years to come.</a:t>
            </a:r>
            <a:r>
              <a:rPr lang="en-US" b="0" dirty="0">
                <a:solidFill>
                  <a:schemeClr val="accent5">
                    <a:lumMod val="75000"/>
                  </a:schemeClr>
                </a:solidFill>
                <a:latin typeface="Georgia" panose="02040502050405020303" pitchFamily="18" charset="0"/>
              </a:rPr>
              <a:t>	</a:t>
            </a:r>
            <a:r>
              <a:rPr lang="en-US" b="0" dirty="0" smtClean="0">
                <a:solidFill>
                  <a:schemeClr val="accent5">
                    <a:lumMod val="75000"/>
                  </a:schemeClr>
                </a:solidFill>
                <a:latin typeface="Georgia" panose="02040502050405020303" pitchFamily="18" charset="0"/>
              </a:rPr>
              <a:t>		</a:t>
            </a:r>
            <a:endParaRPr lang="en-US" b="0" dirty="0">
              <a:solidFill>
                <a:schemeClr val="accent5">
                  <a:lumMod val="75000"/>
                </a:schemeClr>
              </a:solidFill>
              <a:latin typeface="Georgia" panose="02040502050405020303" pitchFamily="18" charset="0"/>
            </a:endParaRPr>
          </a:p>
        </p:txBody>
      </p:sp>
    </p:spTree>
    <p:extLst>
      <p:ext uri="{BB962C8B-B14F-4D97-AF65-F5344CB8AC3E}">
        <p14:creationId xmlns:p14="http://schemas.microsoft.com/office/powerpoint/2010/main" xmlns="" val="3815038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ASI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ASI Template 2</Template>
  <TotalTime>3241</TotalTime>
  <Words>1497</Words>
  <Application>Microsoft Office PowerPoint</Application>
  <PresentationFormat>On-screen Show (4:3)</PresentationFormat>
  <Paragraphs>198</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ASI Template 2</vt:lpstr>
      <vt:lpstr>Placido Bayou 2 year update followed by 5 year alum budget</vt:lpstr>
      <vt:lpstr>Introduction</vt:lpstr>
      <vt:lpstr>Methods I</vt:lpstr>
      <vt:lpstr>Slide 4</vt:lpstr>
      <vt:lpstr>Results Ponds 9 and 10: 2015 Alum Treatments</vt:lpstr>
      <vt:lpstr>Methods II </vt:lpstr>
      <vt:lpstr>Slide 7</vt:lpstr>
      <vt:lpstr>Results Ponds 6 and 8: 2016 Alum Treatments </vt:lpstr>
      <vt:lpstr>Discussion/Conclusion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Caitlin Henderson</dc:creator>
  <cp:lastModifiedBy>Lisa</cp:lastModifiedBy>
  <cp:revision>98</cp:revision>
  <cp:lastPrinted>2016-10-05T19:17:46Z</cp:lastPrinted>
  <dcterms:created xsi:type="dcterms:W3CDTF">2015-01-23T13:48:49Z</dcterms:created>
  <dcterms:modified xsi:type="dcterms:W3CDTF">2016-10-07T18:36:05Z</dcterms:modified>
</cp:coreProperties>
</file>